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handoutMasterIdLst>
    <p:handoutMasterId r:id="rId18"/>
  </p:handoutMasterIdLst>
  <p:sldIdLst>
    <p:sldId id="256" r:id="rId2"/>
    <p:sldId id="259" r:id="rId3"/>
    <p:sldId id="264" r:id="rId4"/>
    <p:sldId id="260" r:id="rId5"/>
    <p:sldId id="261" r:id="rId6"/>
    <p:sldId id="262" r:id="rId7"/>
    <p:sldId id="257" r:id="rId8"/>
    <p:sldId id="266" r:id="rId9"/>
    <p:sldId id="273" r:id="rId10"/>
    <p:sldId id="268" r:id="rId11"/>
    <p:sldId id="267"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7C9C"/>
    <a:srgbClr val="000000"/>
    <a:srgbClr val="DEDEDE"/>
    <a:srgbClr val="006A96"/>
    <a:srgbClr val="DAA377"/>
    <a:srgbClr val="05BFD5"/>
    <a:srgbClr val="FF9966"/>
    <a:srgbClr val="BFBFB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10"/>
    <p:restoredTop sz="88209" autoAdjust="0"/>
  </p:normalViewPr>
  <p:slideViewPr>
    <p:cSldViewPr snapToGrid="0" snapToObjects="1">
      <p:cViewPr varScale="1">
        <p:scale>
          <a:sx n="106" d="100"/>
          <a:sy n="106" d="100"/>
        </p:scale>
        <p:origin x="624" y="108"/>
      </p:cViewPr>
      <p:guideLst>
        <p:guide orient="horz" pos="2160"/>
        <p:guide pos="3840"/>
      </p:guideLst>
    </p:cSldViewPr>
  </p:slideViewPr>
  <p:notesTextViewPr>
    <p:cViewPr>
      <p:scale>
        <a:sx n="3" d="2"/>
        <a:sy n="3" d="2"/>
      </p:scale>
      <p:origin x="0" y="0"/>
    </p:cViewPr>
  </p:notesTextViewPr>
  <p:notesViewPr>
    <p:cSldViewPr snapToGrid="0" snapToObjects="1" showGuides="1">
      <p:cViewPr varScale="1">
        <p:scale>
          <a:sx n="109" d="100"/>
          <a:sy n="109" d="100"/>
        </p:scale>
        <p:origin x="3176"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767AB6-61F7-E749-ABBC-9D8DE83F37B6}" type="datetimeFigureOut">
              <a:rPr lang="en-US" smtClean="0"/>
              <a:t>2/1/2019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FAB629-806D-4142-ACC6-FA4EEC1D6527}" type="slidenum">
              <a:rPr lang="en-US" smtClean="0"/>
              <a:t>‹#›</a:t>
            </a:fld>
            <a:endParaRPr lang="en-US"/>
          </a:p>
        </p:txBody>
      </p:sp>
    </p:spTree>
    <p:extLst>
      <p:ext uri="{BB962C8B-B14F-4D97-AF65-F5344CB8AC3E}">
        <p14:creationId xmlns:p14="http://schemas.microsoft.com/office/powerpoint/2010/main" val="46406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7D4BD-CD72-9942-BD7D-EE14B65EC974}" type="datetimeFigureOut">
              <a:rPr lang="en-US" smtClean="0"/>
              <a:t>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F0A00-B775-CF4D-84AF-24C7CD9CCF9D}" type="slidenum">
              <a:rPr lang="en-US" smtClean="0"/>
              <a:t>‹#›</a:t>
            </a:fld>
            <a:endParaRPr lang="en-US"/>
          </a:p>
        </p:txBody>
      </p:sp>
    </p:spTree>
    <p:extLst>
      <p:ext uri="{BB962C8B-B14F-4D97-AF65-F5344CB8AC3E}">
        <p14:creationId xmlns:p14="http://schemas.microsoft.com/office/powerpoint/2010/main" val="1452238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4</a:t>
            </a:fld>
            <a:endParaRPr lang="en-US"/>
          </a:p>
        </p:txBody>
      </p:sp>
    </p:spTree>
    <p:extLst>
      <p:ext uri="{BB962C8B-B14F-4D97-AF65-F5344CB8AC3E}">
        <p14:creationId xmlns:p14="http://schemas.microsoft.com/office/powerpoint/2010/main" val="2056582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2">
                    <a:lumMod val="75000"/>
                  </a:schemeClr>
                </a:solidFill>
              </a:rPr>
              <a:t>Sponsors, as a general term, refers to anyone who is supportive of the change. Sponsors promote the change with their actions, behaviors and conversations. According</a:t>
            </a:r>
            <a:r>
              <a:rPr lang="en-US" sz="1200" baseline="0" dirty="0" smtClean="0">
                <a:solidFill>
                  <a:schemeClr val="tx2">
                    <a:lumMod val="75000"/>
                  </a:schemeClr>
                </a:solidFill>
              </a:rPr>
              <a:t> to Prosci, </a:t>
            </a:r>
            <a:r>
              <a:rPr lang="en-US" sz="1200" dirty="0" smtClean="0">
                <a:solidFill>
                  <a:schemeClr val="tx2">
                    <a:lumMod val="75000"/>
                  </a:schemeClr>
                </a:solidFill>
              </a:rPr>
              <a:t>Middle managers and supervisors are sometimes the most powerful sponsors of change.</a:t>
            </a:r>
            <a:endParaRPr lang="en-US" sz="1200" dirty="0" smtClean="0">
              <a:latin typeface="Calibri" panose="020F0502020204030204" pitchFamily="34" charset="0"/>
              <a:ea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atin typeface="Calibri" panose="020F0502020204030204" pitchFamily="34" charset="0"/>
                <a:ea typeface="Calibri" panose="020F0502020204030204" pitchFamily="34" charset="0"/>
              </a:rPr>
              <a:t>Change</a:t>
            </a:r>
            <a:r>
              <a:rPr lang="en-US" sz="1200" baseline="0" dirty="0" smtClean="0">
                <a:latin typeface="Calibri" panose="020F0502020204030204" pitchFamily="34" charset="0"/>
                <a:ea typeface="Calibri" panose="020F0502020204030204" pitchFamily="34" charset="0"/>
              </a:rPr>
              <a:t> Network serves as an extension of the primary sponsor, governance, and project team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solidFill>
                <a:schemeClr val="tx2">
                  <a:lumMod val="75000"/>
                </a:schemeClr>
              </a:solidFill>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sng" dirty="0" smtClean="0"/>
              <a:t>Objectives:</a:t>
            </a:r>
            <a:endParaRPr lang="en-US" sz="1200" dirty="0" smtClean="0">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ea typeface="Calibri" panose="020F0502020204030204" pitchFamily="34" charset="0"/>
              </a:rPr>
              <a:t>1.   Ensure all areas have coverage where at least one contact will pass along information via meetings, road shows and other inter-personal activities.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   </a:t>
            </a:r>
            <a:r>
              <a:rPr lang="en-US" sz="1200" dirty="0" smtClean="0">
                <a:latin typeface="Calibri" panose="020F0502020204030204" pitchFamily="34" charset="0"/>
                <a:ea typeface="Calibri" panose="020F0502020204030204" pitchFamily="34" charset="0"/>
              </a:rPr>
              <a:t>Allow for department users to have one local representative where they can pass along their thoughts and concerns, and receive information.</a:t>
            </a:r>
          </a:p>
        </p:txBody>
      </p:sp>
      <p:sp>
        <p:nvSpPr>
          <p:cNvPr id="4" name="Slide Number Placeholder 3"/>
          <p:cNvSpPr>
            <a:spLocks noGrp="1"/>
          </p:cNvSpPr>
          <p:nvPr>
            <p:ph type="sldNum" sz="quarter" idx="10"/>
          </p:nvPr>
        </p:nvSpPr>
        <p:spPr/>
        <p:txBody>
          <a:bodyPr/>
          <a:lstStyle/>
          <a:p>
            <a:fld id="{979F0A00-B775-CF4D-84AF-24C7CD9CCF9D}" type="slidenum">
              <a:rPr lang="en-US" smtClean="0"/>
              <a:t>5</a:t>
            </a:fld>
            <a:endParaRPr lang="en-US"/>
          </a:p>
        </p:txBody>
      </p:sp>
    </p:spTree>
    <p:extLst>
      <p:ext uri="{BB962C8B-B14F-4D97-AF65-F5344CB8AC3E}">
        <p14:creationId xmlns:p14="http://schemas.microsoft.com/office/powerpoint/2010/main" val="2810494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b="1" baseline="0" dirty="0" smtClean="0"/>
              <a:t>Expectations:  </a:t>
            </a:r>
            <a:r>
              <a:rPr lang="en-US" sz="1200" kern="1200" baseline="0" dirty="0"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ffort should be less than 5% for now. We are estimating one meeting per month with Change Leads, one meeting per</a:t>
            </a:r>
            <a:r>
              <a:rPr lang="en-US" sz="1200" kern="1200" baseline="0" dirty="0" smtClean="0">
                <a:solidFill>
                  <a:schemeClr val="tx1"/>
                </a:solidFill>
                <a:effectLst/>
                <a:latin typeface="+mn-lt"/>
                <a:ea typeface="+mn-ea"/>
                <a:cs typeface="+mn-cs"/>
              </a:rPr>
              <a:t> month</a:t>
            </a:r>
            <a:r>
              <a:rPr lang="en-US" sz="1200" kern="1200" dirty="0" smtClean="0">
                <a:solidFill>
                  <a:schemeClr val="tx1"/>
                </a:solidFill>
                <a:effectLst/>
                <a:latin typeface="+mn-lt"/>
                <a:ea typeface="+mn-ea"/>
                <a:cs typeface="+mn-cs"/>
              </a:rPr>
              <a:t> to share with their group, and then a few more hours to deal with individual ad-hoc discussions, resistance management, etc.  </a:t>
            </a:r>
          </a:p>
          <a:p>
            <a:pPr>
              <a:lnSpc>
                <a:spcPct val="150000"/>
              </a:lnSpc>
            </a:pPr>
            <a:endParaRPr lang="en-US" baseline="0" dirty="0" smtClean="0"/>
          </a:p>
          <a:p>
            <a:pPr>
              <a:lnSpc>
                <a:spcPct val="150000"/>
              </a:lnSpc>
            </a:pPr>
            <a:r>
              <a:rPr lang="en-US" dirty="0" smtClean="0"/>
              <a:t>Sponsorship Guidance from Prosci Best Practices</a:t>
            </a:r>
          </a:p>
          <a:p>
            <a:pPr lvl="1">
              <a:lnSpc>
                <a:spcPct val="150000"/>
              </a:lnSpc>
            </a:pPr>
            <a:r>
              <a:rPr lang="en-US" sz="1400" dirty="0" smtClean="0">
                <a:solidFill>
                  <a:schemeClr val="bg2">
                    <a:lumMod val="50000"/>
                  </a:schemeClr>
                </a:solidFill>
              </a:rPr>
              <a:t>#1 – The number one obstacle to success for major change initiatives is ineffective sponsorship</a:t>
            </a:r>
          </a:p>
          <a:p>
            <a:pPr lvl="1"/>
            <a:r>
              <a:rPr lang="en-US" sz="1400" dirty="0" smtClean="0">
                <a:solidFill>
                  <a:schemeClr val="bg2">
                    <a:lumMod val="50000"/>
                  </a:schemeClr>
                </a:solidFill>
              </a:rPr>
              <a:t>#2 – Project teams ranked 50% of their sponsors as having only a moderate to low understanding of their role managing the people side of change and graded them a “average to poor” in terms of sponsorship activities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Mistakes or “ineffective sponsorship”:</a:t>
            </a:r>
          </a:p>
          <a:p>
            <a:pPr marL="457200" lvl="1" indent="0">
              <a:buNone/>
            </a:pPr>
            <a:r>
              <a:rPr lang="en-US" sz="1200" b="0" i="0" u="none" strike="noStrike" kern="1200" baseline="0" dirty="0" smtClean="0">
                <a:solidFill>
                  <a:schemeClr val="tx1"/>
                </a:solidFill>
                <a:latin typeface="+mn-lt"/>
                <a:ea typeface="+mn-ea"/>
                <a:cs typeface="+mn-cs"/>
              </a:rPr>
              <a:t>1. Failed to remain active and visible throughout the life of the project </a:t>
            </a:r>
          </a:p>
          <a:p>
            <a:pPr lvl="1"/>
            <a:r>
              <a:rPr lang="en-US" sz="1200" b="0" i="0" u="none" strike="noStrike" kern="1200" baseline="0" dirty="0" smtClean="0">
                <a:solidFill>
                  <a:schemeClr val="tx1"/>
                </a:solidFill>
                <a:latin typeface="+mn-lt"/>
                <a:ea typeface="+mn-ea"/>
                <a:cs typeface="+mn-cs"/>
              </a:rPr>
              <a:t>2. Underestimated or misunderstood the people side of change </a:t>
            </a:r>
          </a:p>
          <a:p>
            <a:pPr lvl="1"/>
            <a:r>
              <a:rPr lang="en-US" sz="1200" b="0" i="0" u="none" strike="noStrike" kern="1200" baseline="0" dirty="0" smtClean="0">
                <a:solidFill>
                  <a:schemeClr val="tx1"/>
                </a:solidFill>
                <a:latin typeface="+mn-lt"/>
                <a:ea typeface="+mn-ea"/>
                <a:cs typeface="+mn-cs"/>
              </a:rPr>
              <a:t>3. Failed to communicate messages about the need for change </a:t>
            </a:r>
          </a:p>
          <a:p>
            <a:pPr lvl="1"/>
            <a:r>
              <a:rPr lang="en-US" sz="1200" b="0" i="0" u="none" strike="noStrike" kern="1200" baseline="0" dirty="0" smtClean="0">
                <a:solidFill>
                  <a:schemeClr val="tx1"/>
                </a:solidFill>
                <a:latin typeface="+mn-lt"/>
                <a:ea typeface="+mn-ea"/>
                <a:cs typeface="+mn-cs"/>
              </a:rPr>
              <a:t>4. Delegated the sponsorship role and responsibilities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6</a:t>
            </a:fld>
            <a:endParaRPr lang="en-US"/>
          </a:p>
        </p:txBody>
      </p:sp>
    </p:spTree>
    <p:extLst>
      <p:ext uri="{BB962C8B-B14F-4D97-AF65-F5344CB8AC3E}">
        <p14:creationId xmlns:p14="http://schemas.microsoft.com/office/powerpoint/2010/main" val="3047405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7</a:t>
            </a:fld>
            <a:endParaRPr lang="en-US"/>
          </a:p>
        </p:txBody>
      </p:sp>
    </p:spTree>
    <p:extLst>
      <p:ext uri="{BB962C8B-B14F-4D97-AF65-F5344CB8AC3E}">
        <p14:creationId xmlns:p14="http://schemas.microsoft.com/office/powerpoint/2010/main" val="210871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Erin </a:t>
            </a:r>
            <a:r>
              <a:rPr lang="en-US" dirty="0" smtClean="0"/>
              <a:t>(</a:t>
            </a:r>
            <a:r>
              <a:rPr lang="en-US" sz="1200" u="none" kern="1200" dirty="0" smtClean="0">
                <a:solidFill>
                  <a:schemeClr val="tx1"/>
                </a:solidFill>
                <a:effectLst/>
                <a:latin typeface="+mn-lt"/>
                <a:ea typeface="+mn-ea"/>
                <a:cs typeface="+mn-cs"/>
              </a:rPr>
              <a:t>~1</a:t>
            </a:r>
            <a:r>
              <a:rPr lang="en-US" baseline="0" dirty="0" smtClean="0"/>
              <a:t> minute)</a:t>
            </a:r>
          </a:p>
        </p:txBody>
      </p:sp>
      <p:sp>
        <p:nvSpPr>
          <p:cNvPr id="4" name="Slide Number Placeholder 3"/>
          <p:cNvSpPr>
            <a:spLocks noGrp="1"/>
          </p:cNvSpPr>
          <p:nvPr>
            <p:ph type="sldNum" sz="quarter" idx="10"/>
          </p:nvPr>
        </p:nvSpPr>
        <p:spPr/>
        <p:txBody>
          <a:bodyPr/>
          <a:lstStyle/>
          <a:p>
            <a:fld id="{979F0A00-B775-CF4D-84AF-24C7CD9CCF9D}" type="slidenum">
              <a:rPr lang="en-US" smtClean="0"/>
              <a:t>9</a:t>
            </a:fld>
            <a:endParaRPr lang="en-US"/>
          </a:p>
        </p:txBody>
      </p:sp>
    </p:spTree>
    <p:extLst>
      <p:ext uri="{BB962C8B-B14F-4D97-AF65-F5344CB8AC3E}">
        <p14:creationId xmlns:p14="http://schemas.microsoft.com/office/powerpoint/2010/main" val="170056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11</a:t>
            </a:fld>
            <a:endParaRPr lang="en-US"/>
          </a:p>
        </p:txBody>
      </p:sp>
    </p:spTree>
    <p:extLst>
      <p:ext uri="{BB962C8B-B14F-4D97-AF65-F5344CB8AC3E}">
        <p14:creationId xmlns:p14="http://schemas.microsoft.com/office/powerpoint/2010/main" val="3488755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Presentation Titl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60775" y="2894525"/>
            <a:ext cx="11431019" cy="1995456"/>
          </a:xfrm>
        </p:spPr>
        <p:txBody>
          <a:bodyPr lIns="0" tIns="0" rIns="0" bIns="0" anchor="b" anchorCtr="0">
            <a:noAutofit/>
          </a:bodyPr>
          <a:lstStyle>
            <a:lvl1pPr algn="l">
              <a:lnSpc>
                <a:spcPct val="100000"/>
              </a:lnSpc>
              <a:defRPr sz="6000" b="0" cap="none" baseline="0">
                <a:solidFill>
                  <a:schemeClr val="accent1"/>
                </a:solidFill>
                <a:latin typeface="calibri" charset="0"/>
              </a:defRPr>
            </a:lvl1pPr>
          </a:lstStyle>
          <a:p>
            <a:r>
              <a:rPr lang="en-US" dirty="0" smtClean="0"/>
              <a:t>Click To Add Title</a:t>
            </a:r>
            <a:endParaRPr lang="en-US" dirty="0"/>
          </a:p>
        </p:txBody>
      </p:sp>
      <p:sp>
        <p:nvSpPr>
          <p:cNvPr id="9" name="Subtitle 2"/>
          <p:cNvSpPr>
            <a:spLocks noGrp="1"/>
          </p:cNvSpPr>
          <p:nvPr>
            <p:ph type="subTitle" idx="1"/>
          </p:nvPr>
        </p:nvSpPr>
        <p:spPr>
          <a:xfrm>
            <a:off x="560776" y="4904216"/>
            <a:ext cx="11431019" cy="1953784"/>
          </a:xfrm>
        </p:spPr>
        <p:txBody>
          <a:bodyPr lIns="0" tIns="0" rIns="0" bIns="0" anchor="t" anchorCtr="0">
            <a:noAutofit/>
          </a:bodyPr>
          <a:lstStyle>
            <a:lvl1pPr marL="0" indent="0" algn="l">
              <a:lnSpc>
                <a:spcPct val="100000"/>
              </a:lnSpc>
              <a:spcBef>
                <a:spcPts val="0"/>
              </a:spcBef>
              <a:buNone/>
              <a:defRPr sz="24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10772139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15213706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67496" y="1687068"/>
            <a:ext cx="11308491" cy="447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
        <p:nvSpPr>
          <p:cNvPr id="14"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Tree>
    <p:extLst>
      <p:ext uri="{BB962C8B-B14F-4D97-AF65-F5344CB8AC3E}">
        <p14:creationId xmlns:p14="http://schemas.microsoft.com/office/powerpoint/2010/main" val="17363814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5" name="Content Placeholder 2"/>
          <p:cNvSpPr>
            <a:spLocks noGrp="1"/>
          </p:cNvSpPr>
          <p:nvPr>
            <p:ph idx="1"/>
          </p:nvPr>
        </p:nvSpPr>
        <p:spPr>
          <a:xfrm>
            <a:off x="467496" y="1687068"/>
            <a:ext cx="11308491" cy="447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
        <p:nvSpPr>
          <p:cNvPr id="8"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Tree>
    <p:extLst>
      <p:ext uri="{BB962C8B-B14F-4D97-AF65-F5344CB8AC3E}">
        <p14:creationId xmlns:p14="http://schemas.microsoft.com/office/powerpoint/2010/main" val="14582550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uble Content -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715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Tree>
    <p:extLst>
      <p:ext uri="{BB962C8B-B14F-4D97-AF65-F5344CB8AC3E}">
        <p14:creationId xmlns:p14="http://schemas.microsoft.com/office/powerpoint/2010/main" val="15620159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ouble Content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7" y="0"/>
            <a:ext cx="11308492" cy="1325563"/>
          </a:xfrm>
        </p:spPr>
        <p:txBody>
          <a:bodyPr/>
          <a:lstStyle/>
          <a:p>
            <a:r>
              <a:rPr lang="en-US" smtClean="0"/>
              <a:t>Click to edit Master title style</a:t>
            </a:r>
            <a:endParaRPr lang="en-US" dirty="0"/>
          </a:p>
        </p:txBody>
      </p:sp>
      <p:sp>
        <p:nvSpPr>
          <p:cNvPr id="5" name="Content Placeholder 2"/>
          <p:cNvSpPr>
            <a:spLocks noGrp="1"/>
          </p:cNvSpPr>
          <p:nvPr>
            <p:ph sz="half" idx="1"/>
          </p:nvPr>
        </p:nvSpPr>
        <p:spPr>
          <a:xfrm>
            <a:off x="5715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64008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Tree>
    <p:extLst>
      <p:ext uri="{BB962C8B-B14F-4D97-AF65-F5344CB8AC3E}">
        <p14:creationId xmlns:p14="http://schemas.microsoft.com/office/powerpoint/2010/main" val="1790755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losing Slid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Subtitle 2"/>
          <p:cNvSpPr>
            <a:spLocks noGrp="1"/>
          </p:cNvSpPr>
          <p:nvPr>
            <p:ph type="subTitle" idx="1" hasCustomPrompt="1"/>
          </p:nvPr>
        </p:nvSpPr>
        <p:spPr>
          <a:xfrm>
            <a:off x="560776" y="4154408"/>
            <a:ext cx="11253272" cy="1953784"/>
          </a:xfrm>
        </p:spPr>
        <p:txBody>
          <a:bodyPr lIns="0" tIns="0" rIns="0" bIns="0" anchor="t" anchorCtr="0">
            <a:noAutofit/>
          </a:bodyPr>
          <a:lstStyle>
            <a:lvl1pPr marL="0" indent="0" algn="l">
              <a:lnSpc>
                <a:spcPct val="100000"/>
              </a:lnSpc>
              <a:spcBef>
                <a:spcPts val="0"/>
              </a:spcBef>
              <a:buNone/>
              <a:defRPr sz="32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dirty="0" smtClean="0"/>
              <a:t>Click to edit contact information </a:t>
            </a:r>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
        <p:nvSpPr>
          <p:cNvPr id="3" name="TextBox 2"/>
          <p:cNvSpPr txBox="1"/>
          <p:nvPr userDrawn="1"/>
        </p:nvSpPr>
        <p:spPr>
          <a:xfrm>
            <a:off x="9875520" y="2834640"/>
            <a:ext cx="2003434" cy="523220"/>
          </a:xfrm>
          <a:prstGeom prst="rect">
            <a:avLst/>
          </a:prstGeom>
          <a:noFill/>
        </p:spPr>
        <p:txBody>
          <a:bodyPr wrap="none" rtlCol="0">
            <a:spAutoFit/>
          </a:bodyPr>
          <a:lstStyle/>
          <a:p>
            <a:r>
              <a:rPr lang="en-US" sz="2800" dirty="0" err="1" smtClean="0">
                <a:solidFill>
                  <a:schemeClr val="tx2"/>
                </a:solidFill>
              </a:rPr>
              <a:t>esr.ucsd.edu</a:t>
            </a:r>
            <a:endParaRPr lang="en-US" sz="2800" dirty="0">
              <a:solidFill>
                <a:schemeClr val="tx2"/>
              </a:solidFill>
            </a:endParaRPr>
          </a:p>
        </p:txBody>
      </p:sp>
    </p:spTree>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70916" y="1687068"/>
            <a:ext cx="11308491" cy="447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944232" y="6229570"/>
            <a:ext cx="2743200" cy="365125"/>
          </a:xfrm>
        </p:spPr>
        <p:txBody>
          <a:bodyPr/>
          <a:lstStyle>
            <a:lvl1pPr>
              <a:defRPr>
                <a:solidFill>
                  <a:schemeClr val="accent3"/>
                </a:solidFill>
              </a:defRPr>
            </a:lvl1pPr>
          </a:lstStyle>
          <a:p>
            <a:fld id="{EF648D41-9E2F-4A37-8E87-1B8CECBC690D}" type="slidenum">
              <a:rPr lang="en-US" smtClean="0"/>
              <a:t>‹#›</a:t>
            </a:fld>
            <a:endParaRPr lang="en-US"/>
          </a:p>
        </p:txBody>
      </p:sp>
      <p:sp>
        <p:nvSpPr>
          <p:cNvPr id="14" name="Text Placeholder 13"/>
          <p:cNvSpPr>
            <a:spLocks noGrp="1"/>
          </p:cNvSpPr>
          <p:nvPr>
            <p:ph type="body" sz="quarter" idx="13" hasCustomPrompt="1"/>
          </p:nvPr>
        </p:nvSpPr>
        <p:spPr>
          <a:xfrm>
            <a:off x="494221" y="1070610"/>
            <a:ext cx="8293100" cy="630238"/>
          </a:xfrm>
        </p:spPr>
        <p:txBody>
          <a:bodyPr>
            <a:normAutofit/>
          </a:bodyPr>
          <a:lstStyle>
            <a:lvl1pPr>
              <a:defRPr sz="3400" b="1"/>
            </a:lvl1pPr>
          </a:lstStyle>
          <a:p>
            <a:pPr lvl="0"/>
            <a:r>
              <a:rPr lang="en-US" dirty="0" smtClean="0"/>
              <a:t>Click to edit Master Subhead style</a:t>
            </a:r>
            <a:endParaRPr lang="en-US" dirty="0"/>
          </a:p>
        </p:txBody>
      </p:sp>
    </p:spTree>
    <p:extLst>
      <p:ext uri="{BB962C8B-B14F-4D97-AF65-F5344CB8AC3E}">
        <p14:creationId xmlns:p14="http://schemas.microsoft.com/office/powerpoint/2010/main" val="3595655764"/>
      </p:ext>
    </p:extLst>
  </p:cSld>
  <p:clrMapOvr>
    <a:masterClrMapping/>
  </p:clrMapOvr>
  <p:extLst mod="1">
    <p:ext uri="{DCECCB84-F9BA-43D5-87BE-67443E8EF086}">
      <p15:sldGuideLst xmlns:p15="http://schemas.microsoft.com/office/powerpoint/2012/main">
        <p15:guide id="1" orient="horz" pos="40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pPr/>
              <a:t>‹#›</a:t>
            </a:fld>
            <a:endParaRPr lang="en-US"/>
          </a:p>
        </p:txBody>
      </p:sp>
    </p:spTree>
    <p:extLst>
      <p:ext uri="{BB962C8B-B14F-4D97-AF65-F5344CB8AC3E}">
        <p14:creationId xmlns:p14="http://schemas.microsoft.com/office/powerpoint/2010/main" val="1311554324"/>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86" r:id="rId4"/>
    <p:sldLayoutId id="2147483676" r:id="rId5"/>
    <p:sldLayoutId id="2147483687" r:id="rId6"/>
    <p:sldLayoutId id="2147483685" r:id="rId7"/>
    <p:sldLayoutId id="2147483688" r:id="rId8"/>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userDrawn="1">
          <p15:clr>
            <a:srgbClr val="F26B43"/>
          </p15:clr>
        </p15:guide>
        <p15:guide id="2" orient="horz" pos="936" userDrawn="1">
          <p15:clr>
            <a:srgbClr val="F26B43"/>
          </p15:clr>
        </p15:guide>
        <p15:guide id="3" pos="360" userDrawn="1">
          <p15:clr>
            <a:srgbClr val="F26B43"/>
          </p15:clr>
        </p15:guide>
        <p15:guide id="4" pos="72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esr.ucsd.edu/projects/fis/ccoa/index.html#Phase-One:-VC/Department-Action"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s://collab.ucsd.edu/display/SOCM/ESR+Roles+and+Responsibiliti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hyperlink" Target="http://esr.ucsd.edu/projects/fis/change-network/index.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fiscn-cfo-l@ucsd.edu"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Information System</a:t>
            </a:r>
            <a:endParaRPr lang="en-US" dirty="0"/>
          </a:p>
        </p:txBody>
      </p:sp>
      <p:sp>
        <p:nvSpPr>
          <p:cNvPr id="3" name="Subtitle 2"/>
          <p:cNvSpPr>
            <a:spLocks noGrp="1"/>
          </p:cNvSpPr>
          <p:nvPr>
            <p:ph type="subTitle" idx="1"/>
          </p:nvPr>
        </p:nvSpPr>
        <p:spPr/>
        <p:txBody>
          <a:bodyPr/>
          <a:lstStyle/>
          <a:p>
            <a:r>
              <a:rPr lang="en-US" dirty="0" smtClean="0"/>
              <a:t>Change Network- Kick off Meeting </a:t>
            </a:r>
            <a:r>
              <a:rPr lang="en-US" dirty="0" smtClean="0"/>
              <a:t/>
            </a:r>
            <a:br>
              <a:rPr lang="en-US" dirty="0" smtClean="0"/>
            </a:br>
            <a:endParaRPr lang="en-US" dirty="0">
              <a:solidFill>
                <a:srgbClr val="DAA377"/>
              </a:solidFill>
            </a:endParaRPr>
          </a:p>
        </p:txBody>
      </p:sp>
    </p:spTree>
    <p:extLst>
      <p:ext uri="{BB962C8B-B14F-4D97-AF65-F5344CB8AC3E}">
        <p14:creationId xmlns:p14="http://schemas.microsoft.com/office/powerpoint/2010/main" val="595136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40" y="280284"/>
            <a:ext cx="11296135" cy="753763"/>
          </a:xfrm>
        </p:spPr>
        <p:txBody>
          <a:bodyPr/>
          <a:lstStyle/>
          <a:p>
            <a:r>
              <a:rPr lang="en-US" dirty="0"/>
              <a:t>Next Steps- Learning </a:t>
            </a:r>
            <a:r>
              <a:rPr lang="en-US" dirty="0" smtClean="0"/>
              <a:t>Events</a:t>
            </a:r>
            <a:endParaRPr lang="en-US" dirty="0"/>
          </a:p>
        </p:txBody>
      </p:sp>
      <p:sp>
        <p:nvSpPr>
          <p:cNvPr id="12" name="Rounded Rectangle 11"/>
          <p:cNvSpPr/>
          <p:nvPr/>
        </p:nvSpPr>
        <p:spPr>
          <a:xfrm>
            <a:off x="2583968" y="1307061"/>
            <a:ext cx="8854843" cy="830997"/>
          </a:xfrm>
          <a:prstGeom prst="roundRect">
            <a:avLst/>
          </a:prstGeom>
          <a:solidFill>
            <a:schemeClr val="accent3">
              <a:lumMod val="60000"/>
              <a:lumOff val="40000"/>
              <a:alpha val="4117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solidFill>
                <a:schemeClr val="bg1">
                  <a:lumMod val="50000"/>
                </a:schemeClr>
              </a:solidFill>
            </a:endParaRPr>
          </a:p>
        </p:txBody>
      </p:sp>
      <p:sp>
        <p:nvSpPr>
          <p:cNvPr id="13" name="Rounded Rectangle 12"/>
          <p:cNvSpPr/>
          <p:nvPr/>
        </p:nvSpPr>
        <p:spPr>
          <a:xfrm>
            <a:off x="334508" y="1385057"/>
            <a:ext cx="2035100" cy="702579"/>
          </a:xfrm>
          <a:prstGeom prst="roundRect">
            <a:avLst/>
          </a:prstGeom>
          <a:solidFill>
            <a:srgbClr val="0063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FIS Town Hall </a:t>
            </a:r>
            <a:endParaRPr lang="en-US" dirty="0"/>
          </a:p>
        </p:txBody>
      </p:sp>
      <p:sp>
        <p:nvSpPr>
          <p:cNvPr id="14" name="Rounded Rectangle 13"/>
          <p:cNvSpPr/>
          <p:nvPr/>
        </p:nvSpPr>
        <p:spPr>
          <a:xfrm>
            <a:off x="2583968" y="4283309"/>
            <a:ext cx="8854843" cy="1287746"/>
          </a:xfrm>
          <a:prstGeom prst="roundRect">
            <a:avLst/>
          </a:prstGeom>
          <a:solidFill>
            <a:schemeClr val="accent3">
              <a:lumMod val="60000"/>
              <a:lumOff val="40000"/>
              <a:alpha val="4117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lumMod val="50000"/>
                </a:schemeClr>
              </a:solidFill>
            </a:endParaRPr>
          </a:p>
          <a:p>
            <a:r>
              <a:rPr lang="en-US" dirty="0"/>
              <a:t> </a:t>
            </a:r>
          </a:p>
        </p:txBody>
      </p:sp>
      <p:sp>
        <p:nvSpPr>
          <p:cNvPr id="15" name="Rounded Rectangle 14"/>
          <p:cNvSpPr/>
          <p:nvPr/>
        </p:nvSpPr>
        <p:spPr>
          <a:xfrm>
            <a:off x="334508" y="2846327"/>
            <a:ext cx="2035100" cy="702579"/>
          </a:xfrm>
          <a:prstGeom prst="roundRect">
            <a:avLst/>
          </a:prstGeom>
          <a:solidFill>
            <a:srgbClr val="0063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Financial </a:t>
            </a:r>
            <a:br>
              <a:rPr lang="en-US" dirty="0" smtClean="0"/>
            </a:br>
            <a:r>
              <a:rPr lang="en-US" dirty="0" smtClean="0"/>
              <a:t>Activity Hub</a:t>
            </a:r>
            <a:endParaRPr lang="en-US" dirty="0"/>
          </a:p>
        </p:txBody>
      </p:sp>
      <p:sp>
        <p:nvSpPr>
          <p:cNvPr id="17" name="Rounded Rectangle 16"/>
          <p:cNvSpPr/>
          <p:nvPr/>
        </p:nvSpPr>
        <p:spPr>
          <a:xfrm>
            <a:off x="334508" y="5768866"/>
            <a:ext cx="2035100" cy="702579"/>
          </a:xfrm>
          <a:prstGeom prst="roundRect">
            <a:avLst/>
          </a:prstGeom>
          <a:solidFill>
            <a:srgbClr val="0063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CCoA Q&amp;A </a:t>
            </a:r>
            <a:br>
              <a:rPr lang="en-US" dirty="0" smtClean="0"/>
            </a:br>
            <a:r>
              <a:rPr lang="en-US" dirty="0" smtClean="0"/>
              <a:t>Panel Session</a:t>
            </a:r>
            <a:endParaRPr lang="en-US" dirty="0"/>
          </a:p>
        </p:txBody>
      </p:sp>
      <p:sp>
        <p:nvSpPr>
          <p:cNvPr id="18" name="Rounded Rectangle 17"/>
          <p:cNvSpPr/>
          <p:nvPr/>
        </p:nvSpPr>
        <p:spPr>
          <a:xfrm>
            <a:off x="2583968" y="5724906"/>
            <a:ext cx="8942766" cy="830997"/>
          </a:xfrm>
          <a:prstGeom prst="roundRect">
            <a:avLst/>
          </a:prstGeom>
          <a:solidFill>
            <a:schemeClr val="accent3">
              <a:lumMod val="60000"/>
              <a:lumOff val="40000"/>
              <a:alpha val="4117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solidFill>
                <a:schemeClr val="bg1">
                  <a:lumMod val="50000"/>
                </a:schemeClr>
              </a:solidFill>
            </a:endParaRPr>
          </a:p>
        </p:txBody>
      </p:sp>
      <p:sp>
        <p:nvSpPr>
          <p:cNvPr id="10" name="Rounded Rectangle 9"/>
          <p:cNvSpPr/>
          <p:nvPr/>
        </p:nvSpPr>
        <p:spPr>
          <a:xfrm>
            <a:off x="2583963" y="2305353"/>
            <a:ext cx="8854843" cy="1851797"/>
          </a:xfrm>
          <a:prstGeom prst="roundRect">
            <a:avLst/>
          </a:prstGeom>
          <a:solidFill>
            <a:schemeClr val="accent3">
              <a:lumMod val="60000"/>
              <a:lumOff val="40000"/>
              <a:alpha val="4117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endParaRPr lang="en-US" sz="1500" dirty="0">
              <a:solidFill>
                <a:schemeClr val="bg1">
                  <a:lumMod val="50000"/>
                </a:schemeClr>
              </a:solidFill>
            </a:endParaRPr>
          </a:p>
        </p:txBody>
      </p:sp>
      <p:sp>
        <p:nvSpPr>
          <p:cNvPr id="11" name="Rounded Rectangle 10"/>
          <p:cNvSpPr/>
          <p:nvPr/>
        </p:nvSpPr>
        <p:spPr>
          <a:xfrm>
            <a:off x="334508" y="4307597"/>
            <a:ext cx="2035100" cy="702579"/>
          </a:xfrm>
          <a:prstGeom prst="roundRect">
            <a:avLst/>
          </a:prstGeom>
          <a:solidFill>
            <a:srgbClr val="0063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People Manager  </a:t>
            </a:r>
            <a:br>
              <a:rPr lang="en-US" dirty="0" smtClean="0"/>
            </a:br>
            <a:r>
              <a:rPr lang="en-US" dirty="0" smtClean="0"/>
              <a:t>Workshop</a:t>
            </a:r>
            <a:endParaRPr lang="en-US" dirty="0"/>
          </a:p>
        </p:txBody>
      </p:sp>
      <p:sp>
        <p:nvSpPr>
          <p:cNvPr id="3" name="Rectangle 2"/>
          <p:cNvSpPr/>
          <p:nvPr/>
        </p:nvSpPr>
        <p:spPr>
          <a:xfrm>
            <a:off x="2707055" y="2354815"/>
            <a:ext cx="7762831" cy="369332"/>
          </a:xfrm>
          <a:prstGeom prst="rect">
            <a:avLst/>
          </a:prstGeom>
        </p:spPr>
        <p:txBody>
          <a:bodyPr wrap="none">
            <a:spAutoFit/>
          </a:bodyPr>
          <a:lstStyle/>
          <a:p>
            <a:r>
              <a:rPr lang="en-US" dirty="0">
                <a:solidFill>
                  <a:srgbClr val="487C9C"/>
                </a:solidFill>
              </a:rPr>
              <a:t>January 31</a:t>
            </a:r>
            <a:r>
              <a:rPr lang="en-US" baseline="30000" dirty="0">
                <a:solidFill>
                  <a:srgbClr val="487C9C"/>
                </a:solidFill>
              </a:rPr>
              <a:t>st</a:t>
            </a:r>
            <a:r>
              <a:rPr lang="en-US" dirty="0">
                <a:solidFill>
                  <a:srgbClr val="487C9C"/>
                </a:solidFill>
              </a:rPr>
              <a:t> @ 1:30 pm in Triton 1 &amp; 2 (TPCS 3</a:t>
            </a:r>
            <a:r>
              <a:rPr lang="en-US" baseline="30000" dirty="0">
                <a:solidFill>
                  <a:srgbClr val="487C9C"/>
                </a:solidFill>
              </a:rPr>
              <a:t>rd</a:t>
            </a:r>
            <a:r>
              <a:rPr lang="en-US" dirty="0">
                <a:solidFill>
                  <a:srgbClr val="487C9C"/>
                </a:solidFill>
              </a:rPr>
              <a:t> floor</a:t>
            </a:r>
            <a:r>
              <a:rPr lang="en-US" dirty="0" smtClean="0">
                <a:solidFill>
                  <a:srgbClr val="487C9C"/>
                </a:solidFill>
              </a:rPr>
              <a:t>). </a:t>
            </a:r>
            <a:r>
              <a:rPr lang="en-US" sz="1500" dirty="0" smtClean="0">
                <a:solidFill>
                  <a:schemeClr val="bg1">
                    <a:lumMod val="50000"/>
                  </a:schemeClr>
                </a:solidFill>
              </a:rPr>
              <a:t>Financial activity hub content: </a:t>
            </a:r>
            <a:r>
              <a:rPr lang="en-US" sz="1500" dirty="0" smtClean="0">
                <a:solidFill>
                  <a:srgbClr val="487C9C"/>
                </a:solidFill>
              </a:rPr>
              <a:t> </a:t>
            </a:r>
            <a:endParaRPr lang="en-US" sz="1500" dirty="0"/>
          </a:p>
        </p:txBody>
      </p:sp>
      <p:sp>
        <p:nvSpPr>
          <p:cNvPr id="4" name="Rectangle 3"/>
          <p:cNvSpPr/>
          <p:nvPr/>
        </p:nvSpPr>
        <p:spPr>
          <a:xfrm>
            <a:off x="2707055" y="1317420"/>
            <a:ext cx="8969459" cy="861774"/>
          </a:xfrm>
          <a:prstGeom prst="rect">
            <a:avLst/>
          </a:prstGeom>
        </p:spPr>
        <p:txBody>
          <a:bodyPr wrap="square">
            <a:spAutoFit/>
          </a:bodyPr>
          <a:lstStyle/>
          <a:p>
            <a:r>
              <a:rPr lang="en-US" dirty="0">
                <a:solidFill>
                  <a:srgbClr val="487C9C"/>
                </a:solidFill>
              </a:rPr>
              <a:t>January 31</a:t>
            </a:r>
            <a:r>
              <a:rPr lang="en-US" baseline="30000" dirty="0">
                <a:solidFill>
                  <a:srgbClr val="487C9C"/>
                </a:solidFill>
              </a:rPr>
              <a:t>st</a:t>
            </a:r>
            <a:r>
              <a:rPr lang="en-US" dirty="0">
                <a:solidFill>
                  <a:srgbClr val="487C9C"/>
                </a:solidFill>
              </a:rPr>
              <a:t> @ 9-10:30 am in Great Hall</a:t>
            </a:r>
            <a:r>
              <a:rPr lang="en-US" dirty="0">
                <a:solidFill>
                  <a:schemeClr val="bg1">
                    <a:lumMod val="50000"/>
                  </a:schemeClr>
                </a:solidFill>
              </a:rPr>
              <a:t>. </a:t>
            </a:r>
            <a:r>
              <a:rPr lang="en-US" sz="1500" dirty="0" smtClean="0">
                <a:solidFill>
                  <a:schemeClr val="bg1">
                    <a:lumMod val="50000"/>
                  </a:schemeClr>
                </a:solidFill>
              </a:rPr>
              <a:t>RSVP </a:t>
            </a:r>
            <a:r>
              <a:rPr lang="en-US" sz="1500" dirty="0">
                <a:solidFill>
                  <a:schemeClr val="bg1">
                    <a:lumMod val="50000"/>
                  </a:schemeClr>
                </a:solidFill>
              </a:rPr>
              <a:t>only for in-person, live-streaming available for campus </a:t>
            </a:r>
            <a:r>
              <a:rPr lang="en-US" sz="1500" dirty="0" smtClean="0">
                <a:solidFill>
                  <a:schemeClr val="bg1">
                    <a:lumMod val="50000"/>
                  </a:schemeClr>
                </a:solidFill>
              </a:rPr>
              <a:t>community.  CFO visions, Oracle design </a:t>
            </a:r>
            <a:r>
              <a:rPr lang="en-US" sz="1500" dirty="0">
                <a:solidFill>
                  <a:schemeClr val="bg1">
                    <a:lumMod val="50000"/>
                  </a:schemeClr>
                </a:solidFill>
              </a:rPr>
              <a:t>approach and teams, </a:t>
            </a:r>
            <a:r>
              <a:rPr lang="en-US" sz="1500" dirty="0" smtClean="0">
                <a:solidFill>
                  <a:schemeClr val="bg1">
                    <a:lumMod val="50000"/>
                  </a:schemeClr>
                </a:solidFill>
              </a:rPr>
              <a:t>project updates with three </a:t>
            </a:r>
            <a:r>
              <a:rPr lang="en-US" sz="1500" dirty="0">
                <a:solidFill>
                  <a:schemeClr val="bg1">
                    <a:lumMod val="50000"/>
                  </a:schemeClr>
                </a:solidFill>
              </a:rPr>
              <a:t>month </a:t>
            </a:r>
            <a:r>
              <a:rPr lang="en-US" sz="1500" dirty="0" smtClean="0">
                <a:solidFill>
                  <a:schemeClr val="bg1">
                    <a:lumMod val="50000"/>
                  </a:schemeClr>
                </a:solidFill>
              </a:rPr>
              <a:t>schedule and much more!</a:t>
            </a:r>
            <a:endParaRPr lang="en-US" sz="1500" dirty="0">
              <a:solidFill>
                <a:schemeClr val="bg1">
                  <a:lumMod val="50000"/>
                </a:schemeClr>
              </a:solidFill>
            </a:endParaRPr>
          </a:p>
        </p:txBody>
      </p:sp>
      <p:sp>
        <p:nvSpPr>
          <p:cNvPr id="5" name="Rectangle 4"/>
          <p:cNvSpPr/>
          <p:nvPr/>
        </p:nvSpPr>
        <p:spPr>
          <a:xfrm>
            <a:off x="2707055" y="4409468"/>
            <a:ext cx="8608661" cy="1107996"/>
          </a:xfrm>
          <a:prstGeom prst="rect">
            <a:avLst/>
          </a:prstGeom>
        </p:spPr>
        <p:txBody>
          <a:bodyPr wrap="square">
            <a:spAutoFit/>
          </a:bodyPr>
          <a:lstStyle/>
          <a:p>
            <a:r>
              <a:rPr lang="en-US" dirty="0">
                <a:solidFill>
                  <a:srgbClr val="487C9C"/>
                </a:solidFill>
              </a:rPr>
              <a:t>February 25, 2019 in Price Center.</a:t>
            </a:r>
            <a:r>
              <a:rPr lang="en-US" dirty="0">
                <a:solidFill>
                  <a:schemeClr val="bg1">
                    <a:lumMod val="50000"/>
                  </a:schemeClr>
                </a:solidFill>
              </a:rPr>
              <a:t> </a:t>
            </a:r>
            <a:r>
              <a:rPr lang="en-US" sz="1500" dirty="0">
                <a:solidFill>
                  <a:schemeClr val="bg1">
                    <a:lumMod val="50000"/>
                  </a:schemeClr>
                </a:solidFill>
              </a:rPr>
              <a:t>People Managers (i.e., designated supervisors in key leadership and management positions) impacted by currently running ESR projects first.</a:t>
            </a:r>
            <a:r>
              <a:rPr lang="en-US" sz="1500" dirty="0"/>
              <a:t> </a:t>
            </a:r>
            <a:r>
              <a:rPr lang="en-US" sz="1500" dirty="0">
                <a:solidFill>
                  <a:schemeClr val="bg1">
                    <a:lumMod val="50000"/>
                  </a:schemeClr>
                </a:solidFill>
              </a:rPr>
              <a:t>Training will provide an overview of ESR, your role in change management as a People Manager, its importance to successful change initiatives, and strategies, tools and contacts to manage your team through the changes. </a:t>
            </a:r>
            <a:r>
              <a:rPr lang="en-US" sz="1600" dirty="0">
                <a:solidFill>
                  <a:schemeClr val="bg1">
                    <a:lumMod val="50000"/>
                  </a:schemeClr>
                </a:solidFill>
              </a:rPr>
              <a:t> </a:t>
            </a:r>
          </a:p>
        </p:txBody>
      </p:sp>
      <p:sp>
        <p:nvSpPr>
          <p:cNvPr id="7" name="Rectangle 6"/>
          <p:cNvSpPr/>
          <p:nvPr/>
        </p:nvSpPr>
        <p:spPr>
          <a:xfrm>
            <a:off x="2707055" y="5765039"/>
            <a:ext cx="8933959" cy="600164"/>
          </a:xfrm>
          <a:prstGeom prst="rect">
            <a:avLst/>
          </a:prstGeom>
        </p:spPr>
        <p:txBody>
          <a:bodyPr wrap="square">
            <a:spAutoFit/>
          </a:bodyPr>
          <a:lstStyle/>
          <a:p>
            <a:r>
              <a:rPr lang="en-US" dirty="0" smtClean="0">
                <a:solidFill>
                  <a:srgbClr val="487C9C"/>
                </a:solidFill>
              </a:rPr>
              <a:t>April</a:t>
            </a:r>
            <a:r>
              <a:rPr lang="en-US" dirty="0" smtClean="0">
                <a:solidFill>
                  <a:srgbClr val="487C9C"/>
                </a:solidFill>
              </a:rPr>
              <a:t> </a:t>
            </a:r>
            <a:r>
              <a:rPr lang="en-US" dirty="0">
                <a:solidFill>
                  <a:srgbClr val="487C9C"/>
                </a:solidFill>
              </a:rPr>
              <a:t>via zoom</a:t>
            </a:r>
            <a:r>
              <a:rPr lang="en-US" dirty="0">
                <a:solidFill>
                  <a:schemeClr val="bg1">
                    <a:lumMod val="50000"/>
                  </a:schemeClr>
                </a:solidFill>
              </a:rPr>
              <a:t>.  </a:t>
            </a:r>
            <a:r>
              <a:rPr lang="en-US" sz="1500" dirty="0">
                <a:solidFill>
                  <a:schemeClr val="bg1">
                    <a:lumMod val="50000"/>
                  </a:schemeClr>
                </a:solidFill>
              </a:rPr>
              <a:t>Join us for a campus-wide Q&amp;A session with panel CoA </a:t>
            </a:r>
            <a:r>
              <a:rPr lang="en-US" sz="1500" dirty="0" smtClean="0">
                <a:solidFill>
                  <a:schemeClr val="bg1">
                    <a:lumMod val="50000"/>
                  </a:schemeClr>
                </a:solidFill>
              </a:rPr>
              <a:t>experts, </a:t>
            </a:r>
            <a:r>
              <a:rPr lang="en-US" sz="1500" dirty="0">
                <a:solidFill>
                  <a:schemeClr val="bg1">
                    <a:lumMod val="50000"/>
                  </a:schemeClr>
                </a:solidFill>
              </a:rPr>
              <a:t>and get answers to your  questions regarding changes in the chart of accounts.</a:t>
            </a:r>
          </a:p>
        </p:txBody>
      </p:sp>
      <p:sp>
        <p:nvSpPr>
          <p:cNvPr id="8" name="Rectangle 7"/>
          <p:cNvSpPr/>
          <p:nvPr/>
        </p:nvSpPr>
        <p:spPr>
          <a:xfrm>
            <a:off x="2707055" y="2773372"/>
            <a:ext cx="6096000" cy="1246495"/>
          </a:xfrm>
          <a:prstGeom prst="rect">
            <a:avLst/>
          </a:prstGeom>
        </p:spPr>
        <p:txBody>
          <a:bodyPr>
            <a:spAutoFit/>
          </a:bodyPr>
          <a:lstStyle/>
          <a:p>
            <a:pPr marL="285750" lvl="0" indent="-285750">
              <a:buFont typeface="Arial" panose="020B0604020202020204" pitchFamily="34" charset="0"/>
              <a:buChar char="•"/>
            </a:pPr>
            <a:r>
              <a:rPr lang="en-US" sz="1500" dirty="0">
                <a:solidFill>
                  <a:schemeClr val="bg1">
                    <a:lumMod val="50000"/>
                  </a:schemeClr>
                </a:solidFill>
              </a:rPr>
              <a:t>What financial reporting is available now?</a:t>
            </a:r>
          </a:p>
          <a:p>
            <a:pPr marL="285750" lvl="0" indent="-285750">
              <a:buFont typeface="Arial" panose="020B0604020202020204" pitchFamily="34" charset="0"/>
              <a:buChar char="•"/>
            </a:pPr>
            <a:r>
              <a:rPr lang="en-US" sz="1500" dirty="0">
                <a:solidFill>
                  <a:schemeClr val="bg1">
                    <a:lumMod val="50000"/>
                  </a:schemeClr>
                </a:solidFill>
              </a:rPr>
              <a:t>What training is available now?</a:t>
            </a:r>
          </a:p>
          <a:p>
            <a:pPr marL="285750" lvl="0" indent="-285750">
              <a:buFont typeface="Arial" panose="020B0604020202020204" pitchFamily="34" charset="0"/>
              <a:buChar char="•"/>
            </a:pPr>
            <a:r>
              <a:rPr lang="en-US" sz="1500" dirty="0">
                <a:solidFill>
                  <a:schemeClr val="bg1">
                    <a:lumMod val="50000"/>
                  </a:schemeClr>
                </a:solidFill>
              </a:rPr>
              <a:t>What’s going to change?</a:t>
            </a:r>
          </a:p>
          <a:p>
            <a:pPr marL="285750" lvl="0" indent="-285750">
              <a:buFont typeface="Arial" panose="020B0604020202020204" pitchFamily="34" charset="0"/>
              <a:buChar char="•"/>
            </a:pPr>
            <a:r>
              <a:rPr lang="en-US" sz="1500" dirty="0">
                <a:solidFill>
                  <a:schemeClr val="bg1">
                    <a:lumMod val="50000"/>
                  </a:schemeClr>
                </a:solidFill>
              </a:rPr>
              <a:t>What financial data will be available in the future?</a:t>
            </a:r>
          </a:p>
          <a:p>
            <a:pPr marL="285750" lvl="0" indent="-285750">
              <a:buFont typeface="Arial" panose="020B0604020202020204" pitchFamily="34" charset="0"/>
              <a:buChar char="•"/>
            </a:pPr>
            <a:r>
              <a:rPr lang="en-US" sz="1500" dirty="0">
                <a:solidFill>
                  <a:schemeClr val="bg1">
                    <a:lumMod val="50000"/>
                  </a:schemeClr>
                </a:solidFill>
              </a:rPr>
              <a:t>What support will be available in the future?</a:t>
            </a:r>
          </a:p>
        </p:txBody>
      </p:sp>
    </p:spTree>
    <p:extLst>
      <p:ext uri="{BB962C8B-B14F-4D97-AF65-F5344CB8AC3E}">
        <p14:creationId xmlns:p14="http://schemas.microsoft.com/office/powerpoint/2010/main" val="3238073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40" y="297536"/>
            <a:ext cx="11296135" cy="753763"/>
          </a:xfrm>
        </p:spPr>
        <p:txBody>
          <a:bodyPr/>
          <a:lstStyle/>
          <a:p>
            <a:r>
              <a:rPr lang="en-US" dirty="0" smtClean="0"/>
              <a:t>Next Steps- Action Items</a:t>
            </a:r>
            <a:endParaRPr lang="en-US" dirty="0"/>
          </a:p>
        </p:txBody>
      </p:sp>
      <p:sp>
        <p:nvSpPr>
          <p:cNvPr id="9" name="Rectangle: Rounded Corners 23">
            <a:extLst>
              <a:ext uri="{FF2B5EF4-FFF2-40B4-BE49-F238E27FC236}">
                <a16:creationId xmlns:a16="http://schemas.microsoft.com/office/drawing/2014/main" id="{E2466313-AF38-4111-8D2C-79CF029F02DB}"/>
              </a:ext>
            </a:extLst>
          </p:cNvPr>
          <p:cNvSpPr/>
          <p:nvPr/>
        </p:nvSpPr>
        <p:spPr>
          <a:xfrm>
            <a:off x="378002" y="2603282"/>
            <a:ext cx="11545291" cy="1487426"/>
          </a:xfrm>
          <a:prstGeom prst="roundRect">
            <a:avLst/>
          </a:prstGeom>
          <a:solidFill>
            <a:srgbClr val="006A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endParaRPr>
          </a:p>
        </p:txBody>
      </p:sp>
      <p:sp>
        <p:nvSpPr>
          <p:cNvPr id="10" name="TextBox 9">
            <a:extLst>
              <a:ext uri="{FF2B5EF4-FFF2-40B4-BE49-F238E27FC236}">
                <a16:creationId xmlns:a16="http://schemas.microsoft.com/office/drawing/2014/main" id="{CD854041-D5E9-4A9D-9C39-50D602386B3F}"/>
              </a:ext>
            </a:extLst>
          </p:cNvPr>
          <p:cNvSpPr txBox="1"/>
          <p:nvPr/>
        </p:nvSpPr>
        <p:spPr>
          <a:xfrm>
            <a:off x="1658296" y="2675027"/>
            <a:ext cx="10000518" cy="489534"/>
          </a:xfrm>
          <a:prstGeom prst="rect">
            <a:avLst/>
          </a:prstGeom>
          <a:noFill/>
        </p:spPr>
        <p:txBody>
          <a:bodyPr wrap="square" tIns="90000" bIns="90000" rtlCol="0" anchor="t">
            <a:spAutoFit/>
          </a:bodyPr>
          <a:lstStyle/>
          <a:p>
            <a:pPr defTabSz="457200">
              <a:defRPr/>
            </a:pPr>
            <a:r>
              <a:rPr lang="en-US" sz="2000" b="1" dirty="0">
                <a:solidFill>
                  <a:schemeClr val="bg1"/>
                </a:solidFill>
                <a:ea typeface="Verdana" panose="020B0604030504040204" pitchFamily="34" charset="0"/>
                <a:cs typeface="Verdana" panose="020B0604030504040204" pitchFamily="34" charset="0"/>
              </a:rPr>
              <a:t>Functional </a:t>
            </a:r>
            <a:r>
              <a:rPr lang="en-US" sz="2000" b="1" dirty="0" smtClean="0">
                <a:solidFill>
                  <a:schemeClr val="bg1"/>
                </a:solidFill>
                <a:ea typeface="Verdana" panose="020B0604030504040204" pitchFamily="34" charset="0"/>
                <a:cs typeface="Verdana" panose="020B0604030504040204" pitchFamily="34" charset="0"/>
              </a:rPr>
              <a:t>Teams</a:t>
            </a:r>
            <a:endParaRPr lang="en-US" sz="2000" b="1" dirty="0">
              <a:solidFill>
                <a:schemeClr val="bg1"/>
              </a:solidFill>
              <a:ea typeface="Verdana" panose="020B0604030504040204" pitchFamily="34" charset="0"/>
              <a:cs typeface="Verdana" panose="020B0604030504040204" pitchFamily="34" charset="0"/>
            </a:endParaRPr>
          </a:p>
        </p:txBody>
      </p:sp>
      <p:sp>
        <p:nvSpPr>
          <p:cNvPr id="11" name="Rectangle: Rounded Corners 25">
            <a:extLst>
              <a:ext uri="{FF2B5EF4-FFF2-40B4-BE49-F238E27FC236}">
                <a16:creationId xmlns:a16="http://schemas.microsoft.com/office/drawing/2014/main" id="{5FA267EB-7A54-402D-868D-935BF91DB4AD}"/>
              </a:ext>
            </a:extLst>
          </p:cNvPr>
          <p:cNvSpPr/>
          <p:nvPr/>
        </p:nvSpPr>
        <p:spPr>
          <a:xfrm>
            <a:off x="386438" y="4320792"/>
            <a:ext cx="11536856" cy="1679541"/>
          </a:xfrm>
          <a:prstGeom prst="roundRect">
            <a:avLst/>
          </a:prstGeom>
          <a:solidFill>
            <a:srgbClr val="006A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endParaRPr>
          </a:p>
        </p:txBody>
      </p:sp>
      <p:sp>
        <p:nvSpPr>
          <p:cNvPr id="12" name="Rectangle: Rounded Corners 26">
            <a:extLst>
              <a:ext uri="{FF2B5EF4-FFF2-40B4-BE49-F238E27FC236}">
                <a16:creationId xmlns:a16="http://schemas.microsoft.com/office/drawing/2014/main" id="{405D56B5-4A27-4DAD-B055-D9B8C8A43B46}"/>
              </a:ext>
            </a:extLst>
          </p:cNvPr>
          <p:cNvSpPr/>
          <p:nvPr/>
        </p:nvSpPr>
        <p:spPr>
          <a:xfrm>
            <a:off x="371239" y="1161084"/>
            <a:ext cx="11543620" cy="1283859"/>
          </a:xfrm>
          <a:prstGeom prst="roundRect">
            <a:avLst/>
          </a:prstGeom>
          <a:solidFill>
            <a:srgbClr val="006A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endParaRPr>
          </a:p>
        </p:txBody>
      </p:sp>
      <p:sp>
        <p:nvSpPr>
          <p:cNvPr id="13" name="TextBox 12">
            <a:extLst>
              <a:ext uri="{FF2B5EF4-FFF2-40B4-BE49-F238E27FC236}">
                <a16:creationId xmlns:a16="http://schemas.microsoft.com/office/drawing/2014/main" id="{A0DF5393-38D4-4162-8F0D-204E433406EF}"/>
              </a:ext>
            </a:extLst>
          </p:cNvPr>
          <p:cNvSpPr txBox="1"/>
          <p:nvPr/>
        </p:nvSpPr>
        <p:spPr>
          <a:xfrm>
            <a:off x="1764178" y="1141511"/>
            <a:ext cx="9894635" cy="1474419"/>
          </a:xfrm>
          <a:prstGeom prst="rect">
            <a:avLst/>
          </a:prstGeom>
          <a:noFill/>
        </p:spPr>
        <p:txBody>
          <a:bodyPr wrap="square" tIns="90000" bIns="90000" rtlCol="0" anchor="t">
            <a:spAutoFit/>
          </a:bodyPr>
          <a:lstStyle/>
          <a:p>
            <a:pPr defTabSz="457200">
              <a:defRPr/>
            </a:pPr>
            <a:r>
              <a:rPr lang="en-US" sz="2000" b="1" dirty="0" smtClean="0">
                <a:solidFill>
                  <a:schemeClr val="bg1"/>
                </a:solidFill>
                <a:ea typeface="Verdana" panose="020B0604030504040204" pitchFamily="34" charset="0"/>
                <a:cs typeface="Verdana" panose="020B0604030504040204" pitchFamily="34" charset="0"/>
              </a:rPr>
              <a:t>Chart </a:t>
            </a:r>
            <a:r>
              <a:rPr lang="en-US" sz="2000" b="1" dirty="0">
                <a:solidFill>
                  <a:schemeClr val="bg1"/>
                </a:solidFill>
                <a:ea typeface="Verdana" panose="020B0604030504040204" pitchFamily="34" charset="0"/>
                <a:cs typeface="Verdana" panose="020B0604030504040204" pitchFamily="34" charset="0"/>
              </a:rPr>
              <a:t>of Accounts (</a:t>
            </a:r>
            <a:r>
              <a:rPr lang="en-US" sz="2000" b="1" dirty="0" smtClean="0">
                <a:solidFill>
                  <a:schemeClr val="bg1"/>
                </a:solidFill>
                <a:ea typeface="Verdana" panose="020B0604030504040204" pitchFamily="34" charset="0"/>
                <a:cs typeface="Verdana" panose="020B0604030504040204" pitchFamily="34" charset="0"/>
              </a:rPr>
              <a:t>CoA</a:t>
            </a:r>
            <a:r>
              <a:rPr lang="en-US" sz="2000" b="1" dirty="0">
                <a:solidFill>
                  <a:schemeClr val="bg1"/>
                </a:solidFill>
                <a:ea typeface="Verdana" panose="020B0604030504040204" pitchFamily="34" charset="0"/>
                <a:cs typeface="Verdana" panose="020B0604030504040204" pitchFamily="34" charset="0"/>
              </a:rPr>
              <a:t>)</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Continue department CoA clean-up activities </a:t>
            </a:r>
            <a:r>
              <a:rPr lang="en-US" sz="1400" i="1" dirty="0" smtClean="0">
                <a:solidFill>
                  <a:schemeClr val="bg1"/>
                </a:solidFill>
                <a:ea typeface="Verdana" panose="020B0604030504040204" pitchFamily="34" charset="0"/>
                <a:cs typeface="Verdana" panose="020B0604030504040204" pitchFamily="34" charset="0"/>
              </a:rPr>
              <a:t>(target December 21, 2018, but efforts are ongoing)</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Finalize new CoA design and define initial CoA segment values</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New CoA </a:t>
            </a:r>
            <a:r>
              <a:rPr lang="en-US" sz="1600" dirty="0">
                <a:solidFill>
                  <a:schemeClr val="bg1"/>
                </a:solidFill>
                <a:ea typeface="Verdana" panose="020B0604030504040204" pitchFamily="34" charset="0"/>
                <a:cs typeface="Verdana" panose="020B0604030504040204" pitchFamily="34" charset="0"/>
              </a:rPr>
              <a:t>design will be integrated into Configuration Design and CRP1</a:t>
            </a:r>
          </a:p>
          <a:p>
            <a:pPr marL="285750" indent="-285750" defTabSz="457200">
              <a:buFont typeface="Arial" panose="020B0604020202020204" pitchFamily="34" charset="0"/>
              <a:buChar char="•"/>
              <a:defRPr/>
            </a:pPr>
            <a:endParaRPr lang="en-US" sz="1600" dirty="0">
              <a:solidFill>
                <a:schemeClr val="bg1"/>
              </a:solidFill>
              <a:ea typeface="Verdana" panose="020B0604030504040204" pitchFamily="34" charset="0"/>
              <a:cs typeface="Verdana" panose="020B0604030504040204" pitchFamily="34" charset="0"/>
            </a:endParaRPr>
          </a:p>
        </p:txBody>
      </p:sp>
      <p:pic>
        <p:nvPicPr>
          <p:cNvPr id="14" name="Picture 13">
            <a:extLst>
              <a:ext uri="{FF2B5EF4-FFF2-40B4-BE49-F238E27FC236}">
                <a16:creationId xmlns:a16="http://schemas.microsoft.com/office/drawing/2014/main" id="{B56120F4-7220-4693-949E-BFB0E1120723}"/>
              </a:ext>
            </a:extLst>
          </p:cNvPr>
          <p:cNvPicPr>
            <a:picLocks noChangeAspect="1"/>
          </p:cNvPicPr>
          <p:nvPr/>
        </p:nvPicPr>
        <p:blipFill>
          <a:blip r:embed="rId3" cstate="print">
            <a:duotone>
              <a:schemeClr val="accent6">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99910" y="1294206"/>
            <a:ext cx="1040505" cy="1017614"/>
          </a:xfrm>
          <a:prstGeom prst="rect">
            <a:avLst/>
          </a:prstGeom>
        </p:spPr>
      </p:pic>
      <p:pic>
        <p:nvPicPr>
          <p:cNvPr id="15" name="Picture 14">
            <a:extLst>
              <a:ext uri="{FF2B5EF4-FFF2-40B4-BE49-F238E27FC236}">
                <a16:creationId xmlns:a16="http://schemas.microsoft.com/office/drawing/2014/main" id="{8CF48BD5-C0F6-420D-8E62-BEB704D241AE}"/>
              </a:ext>
            </a:extLst>
          </p:cNvPr>
          <p:cNvPicPr>
            <a:picLocks noChangeAspect="1"/>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48863" y="2775585"/>
            <a:ext cx="1042637" cy="1017614"/>
          </a:xfrm>
          <a:prstGeom prst="rect">
            <a:avLst/>
          </a:prstGeom>
        </p:spPr>
      </p:pic>
      <p:pic>
        <p:nvPicPr>
          <p:cNvPr id="16" name="Picture 15">
            <a:extLst>
              <a:ext uri="{FF2B5EF4-FFF2-40B4-BE49-F238E27FC236}">
                <a16:creationId xmlns:a16="http://schemas.microsoft.com/office/drawing/2014/main" id="{8CAFACD1-E75E-48C1-89D6-7F279F1FA9B5}"/>
              </a:ext>
            </a:extLst>
          </p:cNvPr>
          <p:cNvPicPr>
            <a:picLocks noChangeAspect="1"/>
          </p:cNvPicPr>
          <p:nvPr/>
        </p:nvPicPr>
        <p:blipFill>
          <a:blip r:embed="rId6"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52294" y="4748906"/>
            <a:ext cx="851397" cy="851397"/>
          </a:xfrm>
          <a:prstGeom prst="rect">
            <a:avLst/>
          </a:prstGeom>
        </p:spPr>
      </p:pic>
      <p:sp>
        <p:nvSpPr>
          <p:cNvPr id="4" name="Rectangle 3"/>
          <p:cNvSpPr/>
          <p:nvPr/>
        </p:nvSpPr>
        <p:spPr>
          <a:xfrm>
            <a:off x="1769737" y="4379754"/>
            <a:ext cx="2221377" cy="369332"/>
          </a:xfrm>
          <a:prstGeom prst="rect">
            <a:avLst/>
          </a:prstGeom>
        </p:spPr>
        <p:txBody>
          <a:bodyPr wrap="none">
            <a:spAutoFit/>
          </a:bodyPr>
          <a:lstStyle/>
          <a:p>
            <a:pPr defTabSz="457200">
              <a:defRPr/>
            </a:pPr>
            <a:r>
              <a:rPr lang="en-US" b="1" dirty="0" smtClean="0">
                <a:solidFill>
                  <a:schemeClr val="bg1"/>
                </a:solidFill>
                <a:ea typeface="Verdana" panose="020B0604030504040204" pitchFamily="34" charset="0"/>
                <a:cs typeface="Verdana" panose="020B0604030504040204" pitchFamily="34" charset="0"/>
              </a:rPr>
              <a:t>Change Management</a:t>
            </a:r>
            <a:endParaRPr lang="en-US" b="1" dirty="0">
              <a:solidFill>
                <a:schemeClr val="bg1"/>
              </a:solidFill>
              <a:ea typeface="Verdana" panose="020B0604030504040204" pitchFamily="34" charset="0"/>
              <a:cs typeface="Verdana" panose="020B0604030504040204" pitchFamily="34" charset="0"/>
            </a:endParaRPr>
          </a:p>
        </p:txBody>
      </p:sp>
      <p:sp>
        <p:nvSpPr>
          <p:cNvPr id="5" name="5-Point Star 4"/>
          <p:cNvSpPr/>
          <p:nvPr/>
        </p:nvSpPr>
        <p:spPr>
          <a:xfrm>
            <a:off x="1746703" y="1505288"/>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774682" y="3108389"/>
            <a:ext cx="8654654" cy="830997"/>
          </a:xfrm>
          <a:prstGeom prst="rect">
            <a:avLst/>
          </a:prstGeom>
        </p:spPr>
        <p:txBody>
          <a:bodyPr wrap="square">
            <a:spAutoFit/>
          </a:bodyPr>
          <a:lstStyle/>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Recommend SMEs to serve as end users for process design teams</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Familiarization and Oracle training scheduled for design leads by end of January</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Finalizing design teams and backfill requests</a:t>
            </a:r>
            <a:endParaRPr lang="en-US" sz="1600" dirty="0">
              <a:solidFill>
                <a:schemeClr val="bg1"/>
              </a:solidFill>
              <a:ea typeface="Verdana" panose="020B0604030504040204" pitchFamily="34" charset="0"/>
              <a:cs typeface="Verdana" panose="020B0604030504040204" pitchFamily="34" charset="0"/>
            </a:endParaRPr>
          </a:p>
        </p:txBody>
      </p:sp>
      <p:sp>
        <p:nvSpPr>
          <p:cNvPr id="18" name="5-Point Star 17"/>
          <p:cNvSpPr/>
          <p:nvPr/>
        </p:nvSpPr>
        <p:spPr>
          <a:xfrm>
            <a:off x="1761943" y="3137427"/>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761268" y="4759097"/>
            <a:ext cx="10170652" cy="1077218"/>
          </a:xfrm>
          <a:prstGeom prst="rect">
            <a:avLst/>
          </a:prstGeom>
        </p:spPr>
        <p:txBody>
          <a:bodyPr wrap="square">
            <a:spAutoFit/>
          </a:bodyPr>
          <a:lstStyle/>
          <a:p>
            <a:pPr marL="285750" indent="-285750" defTabSz="457200">
              <a:buFont typeface="Arial" panose="020B0604020202020204" pitchFamily="34" charset="0"/>
              <a:buChar char="•"/>
              <a:defRPr/>
            </a:pPr>
            <a:r>
              <a:rPr lang="en-US" sz="1600" dirty="0">
                <a:solidFill>
                  <a:schemeClr val="bg1"/>
                </a:solidFill>
                <a:ea typeface="Verdana" panose="020B0604030504040204" pitchFamily="34" charset="0"/>
                <a:cs typeface="Verdana" panose="020B0604030504040204" pitchFamily="34" charset="0"/>
              </a:rPr>
              <a:t>I</a:t>
            </a:r>
            <a:r>
              <a:rPr lang="en-US" sz="1600" dirty="0" smtClean="0">
                <a:solidFill>
                  <a:schemeClr val="bg1"/>
                </a:solidFill>
                <a:ea typeface="Verdana" panose="020B0604030504040204" pitchFamily="34" charset="0"/>
                <a:cs typeface="Verdana" panose="020B0604030504040204" pitchFamily="34" charset="0"/>
              </a:rPr>
              <a:t>ntroduce yourself and your role on the FIS Change Network</a:t>
            </a:r>
            <a:br>
              <a:rPr lang="en-US" sz="1600" dirty="0" smtClean="0">
                <a:solidFill>
                  <a:schemeClr val="bg1"/>
                </a:solidFill>
                <a:ea typeface="Verdana" panose="020B0604030504040204" pitchFamily="34" charset="0"/>
                <a:cs typeface="Verdana" panose="020B0604030504040204" pitchFamily="34" charset="0"/>
              </a:rPr>
            </a:br>
            <a:r>
              <a:rPr lang="en-US" sz="1600" dirty="0" smtClean="0">
                <a:solidFill>
                  <a:schemeClr val="bg1"/>
                </a:solidFill>
                <a:ea typeface="Verdana" panose="020B0604030504040204" pitchFamily="34" charset="0"/>
                <a:cs typeface="Verdana" panose="020B0604030504040204" pitchFamily="34" charset="0"/>
              </a:rPr>
              <a:t>Direct staff to project resources, including newsletters and the website at staff meetings </a:t>
            </a:r>
            <a:r>
              <a:rPr lang="en-US" sz="1400" i="1" dirty="0" smtClean="0">
                <a:solidFill>
                  <a:schemeClr val="bg1"/>
                </a:solidFill>
                <a:ea typeface="Verdana" panose="020B0604030504040204" pitchFamily="34" charset="0"/>
                <a:cs typeface="Verdana" panose="020B0604030504040204" pitchFamily="34" charset="0"/>
              </a:rPr>
              <a:t>(esr.ucsd.edu/</a:t>
            </a:r>
            <a:r>
              <a:rPr lang="en-US" sz="1400" i="1" dirty="0" err="1" smtClean="0">
                <a:solidFill>
                  <a:schemeClr val="bg1"/>
                </a:solidFill>
                <a:ea typeface="Verdana" panose="020B0604030504040204" pitchFamily="34" charset="0"/>
                <a:cs typeface="Verdana" panose="020B0604030504040204" pitchFamily="34" charset="0"/>
              </a:rPr>
              <a:t>fis</a:t>
            </a:r>
            <a:r>
              <a:rPr lang="en-US" sz="1400" i="1" dirty="0" smtClean="0">
                <a:solidFill>
                  <a:schemeClr val="bg1"/>
                </a:solidFill>
                <a:ea typeface="Verdana" panose="020B0604030504040204" pitchFamily="34" charset="0"/>
                <a:cs typeface="Verdana" panose="020B0604030504040204" pitchFamily="34" charset="0"/>
              </a:rPr>
              <a:t>)</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Share FIS information at department meetings and encourage your staff to share their viewpoints </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Support attendance at ESR-FIS events</a:t>
            </a:r>
            <a:endParaRPr lang="en-US" sz="1600" dirty="0">
              <a:solidFill>
                <a:schemeClr val="bg1"/>
              </a:solidFill>
              <a:ea typeface="Verdana" panose="020B0604030504040204" pitchFamily="34" charset="0"/>
              <a:cs typeface="Verdana" panose="020B0604030504040204" pitchFamily="34" charset="0"/>
            </a:endParaRPr>
          </a:p>
        </p:txBody>
      </p:sp>
      <p:sp>
        <p:nvSpPr>
          <p:cNvPr id="20" name="5-Point Star 19"/>
          <p:cNvSpPr/>
          <p:nvPr/>
        </p:nvSpPr>
        <p:spPr>
          <a:xfrm>
            <a:off x="1750619" y="4736074"/>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1750619" y="4985121"/>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9033737" y="6219897"/>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9247897" y="6171769"/>
            <a:ext cx="2875923" cy="369332"/>
          </a:xfrm>
          <a:prstGeom prst="rect">
            <a:avLst/>
          </a:prstGeom>
          <a:noFill/>
        </p:spPr>
        <p:txBody>
          <a:bodyPr wrap="square" rtlCol="0">
            <a:spAutoFit/>
          </a:bodyPr>
          <a:lstStyle/>
          <a:p>
            <a:r>
              <a:rPr lang="en-US" dirty="0" smtClean="0">
                <a:solidFill>
                  <a:schemeClr val="accent3"/>
                </a:solidFill>
              </a:rPr>
              <a:t>= </a:t>
            </a:r>
            <a:r>
              <a:rPr lang="en-US" sz="1300" dirty="0" smtClean="0">
                <a:solidFill>
                  <a:schemeClr val="bg2">
                    <a:lumMod val="50000"/>
                  </a:schemeClr>
                </a:solidFill>
              </a:rPr>
              <a:t>Change Network support</a:t>
            </a:r>
            <a:endParaRPr lang="en-US" sz="1300" dirty="0">
              <a:solidFill>
                <a:schemeClr val="bg2">
                  <a:lumMod val="50000"/>
                </a:schemeClr>
              </a:solidFill>
            </a:endParaRPr>
          </a:p>
        </p:txBody>
      </p:sp>
      <p:sp>
        <p:nvSpPr>
          <p:cNvPr id="24" name="5-Point Star 23"/>
          <p:cNvSpPr/>
          <p:nvPr/>
        </p:nvSpPr>
        <p:spPr>
          <a:xfrm>
            <a:off x="1750619" y="5247385"/>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1746703" y="5527463"/>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3561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221" y="333632"/>
            <a:ext cx="11296135" cy="753763"/>
          </a:xfrm>
        </p:spPr>
        <p:txBody>
          <a:bodyPr/>
          <a:lstStyle/>
          <a:p>
            <a:r>
              <a:rPr lang="en-US" dirty="0" smtClean="0"/>
              <a:t>New Common Chart of Accounts Structure</a:t>
            </a:r>
            <a:endParaRPr lang="en-US" dirty="0"/>
          </a:p>
        </p:txBody>
      </p:sp>
      <p:pic>
        <p:nvPicPr>
          <p:cNvPr id="1026" name="Picture 2" descr="http://esr.ucsd.edu/_images/fis-ccoa-9.28.1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272" y="1906438"/>
            <a:ext cx="11350956" cy="4270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29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IFIS Chart of Accounts Clean Up </a:t>
            </a:r>
            <a:endParaRPr lang="en-US" dirty="0"/>
          </a:p>
        </p:txBody>
      </p:sp>
      <p:sp>
        <p:nvSpPr>
          <p:cNvPr id="3" name="Rectangle 2"/>
          <p:cNvSpPr/>
          <p:nvPr/>
        </p:nvSpPr>
        <p:spPr>
          <a:xfrm>
            <a:off x="467496" y="1415821"/>
            <a:ext cx="10650747" cy="4524315"/>
          </a:xfrm>
          <a:prstGeom prst="rect">
            <a:avLst/>
          </a:prstGeom>
        </p:spPr>
        <p:txBody>
          <a:bodyPr wrap="square">
            <a:spAutoFit/>
          </a:bodyPr>
          <a:lstStyle/>
          <a:p>
            <a:r>
              <a:rPr lang="en-US" dirty="0">
                <a:solidFill>
                  <a:srgbClr val="000000"/>
                </a:solidFill>
              </a:rPr>
              <a:t>Every active chart element in IFIS, including indexes, will need to be evaluated to determine whether the ‘tracking or reporting need' the element is serving will be needed in the new chart and new financial system, and how that element maps to the new chart of accounts</a:t>
            </a:r>
            <a:r>
              <a:rPr lang="en-US" dirty="0" smtClean="0">
                <a:solidFill>
                  <a:srgbClr val="000000"/>
                </a:solidFill>
              </a:rPr>
              <a:t>.</a:t>
            </a:r>
          </a:p>
          <a:p>
            <a:endParaRPr lang="en-US" dirty="0">
              <a:solidFill>
                <a:srgbClr val="000000"/>
              </a:solidFill>
            </a:endParaRPr>
          </a:p>
          <a:p>
            <a:r>
              <a:rPr lang="en-US" dirty="0" smtClean="0"/>
              <a:t>Our </a:t>
            </a:r>
            <a:r>
              <a:rPr lang="en-US" dirty="0"/>
              <a:t>goal is to review and evaluate IFIS chart elements and inactivate chart elements with a zero balance which are no longer needed so that the code does not need to be considered when mapping to the new </a:t>
            </a:r>
            <a:r>
              <a:rPr lang="en-US" dirty="0" smtClean="0"/>
              <a:t>system.</a:t>
            </a:r>
            <a:r>
              <a:rPr lang="en-US" dirty="0">
                <a:solidFill>
                  <a:srgbClr val="000000"/>
                </a:solidFill>
              </a:rPr>
              <a:t/>
            </a:r>
            <a:br>
              <a:rPr lang="en-US" dirty="0">
                <a:solidFill>
                  <a:srgbClr val="000000"/>
                </a:solidFill>
              </a:rPr>
            </a:br>
            <a:endParaRPr lang="en-US" dirty="0">
              <a:solidFill>
                <a:srgbClr val="000000"/>
              </a:solidFill>
            </a:endParaRPr>
          </a:p>
          <a:p>
            <a:r>
              <a:rPr lang="en-US" dirty="0" smtClean="0">
                <a:solidFill>
                  <a:srgbClr val="000000"/>
                </a:solidFill>
              </a:rPr>
              <a:t>Clean-up and inactivations have been ongoing.  Comparing </a:t>
            </a:r>
            <a:r>
              <a:rPr lang="en-US" dirty="0">
                <a:solidFill>
                  <a:srgbClr val="000000"/>
                </a:solidFill>
              </a:rPr>
              <a:t>last June </a:t>
            </a:r>
            <a:r>
              <a:rPr lang="en-US" dirty="0" smtClean="0">
                <a:solidFill>
                  <a:srgbClr val="000000"/>
                </a:solidFill>
              </a:rPr>
              <a:t>2018 to </a:t>
            </a:r>
            <a:r>
              <a:rPr lang="en-US" dirty="0">
                <a:solidFill>
                  <a:srgbClr val="000000"/>
                </a:solidFill>
              </a:rPr>
              <a:t>this December </a:t>
            </a:r>
            <a:r>
              <a:rPr lang="en-US" dirty="0" smtClean="0">
                <a:solidFill>
                  <a:srgbClr val="000000"/>
                </a:solidFill>
              </a:rPr>
              <a:t>2018 we </a:t>
            </a:r>
            <a:r>
              <a:rPr lang="en-US" dirty="0">
                <a:solidFill>
                  <a:srgbClr val="000000"/>
                </a:solidFill>
              </a:rPr>
              <a:t>have</a:t>
            </a:r>
            <a:r>
              <a:rPr lang="en-US" dirty="0" smtClean="0">
                <a:solidFill>
                  <a:srgbClr val="000000"/>
                </a:solidFill>
              </a:rPr>
              <a:t>:</a:t>
            </a:r>
            <a:br>
              <a:rPr lang="en-US" dirty="0" smtClean="0">
                <a:solidFill>
                  <a:srgbClr val="000000"/>
                </a:solidFill>
              </a:rPr>
            </a:br>
            <a:r>
              <a:rPr lang="en-US" dirty="0">
                <a:solidFill>
                  <a:srgbClr val="000000"/>
                </a:solidFill>
              </a:rPr>
              <a:t/>
            </a:r>
            <a:br>
              <a:rPr lang="en-US" dirty="0">
                <a:solidFill>
                  <a:srgbClr val="000000"/>
                </a:solidFill>
              </a:rPr>
            </a:br>
            <a:r>
              <a:rPr lang="en-US" dirty="0" smtClean="0">
                <a:solidFill>
                  <a:srgbClr val="000000"/>
                </a:solidFill>
              </a:rPr>
              <a:t>	1,767 </a:t>
            </a:r>
            <a:r>
              <a:rPr lang="en-US" dirty="0">
                <a:solidFill>
                  <a:srgbClr val="000000"/>
                </a:solidFill>
              </a:rPr>
              <a:t>reduction (11%) in # of active </a:t>
            </a:r>
            <a:r>
              <a:rPr lang="en-US" dirty="0" smtClean="0">
                <a:solidFill>
                  <a:srgbClr val="000000"/>
                </a:solidFill>
              </a:rPr>
              <a:t>funds—should be more to come</a:t>
            </a:r>
            <a:r>
              <a:rPr lang="en-US" dirty="0">
                <a:solidFill>
                  <a:srgbClr val="000000"/>
                </a:solidFill>
              </a:rPr>
              <a:t/>
            </a:r>
            <a:br>
              <a:rPr lang="en-US" dirty="0">
                <a:solidFill>
                  <a:srgbClr val="000000"/>
                </a:solidFill>
              </a:rPr>
            </a:br>
            <a:r>
              <a:rPr lang="en-US" dirty="0" smtClean="0">
                <a:solidFill>
                  <a:srgbClr val="000000"/>
                </a:solidFill>
              </a:rPr>
              <a:t>	2,535 </a:t>
            </a:r>
            <a:r>
              <a:rPr lang="en-US" dirty="0">
                <a:solidFill>
                  <a:srgbClr val="000000"/>
                </a:solidFill>
              </a:rPr>
              <a:t>reduction (39%) in # of active orgs</a:t>
            </a:r>
            <a:br>
              <a:rPr lang="en-US" dirty="0">
                <a:solidFill>
                  <a:srgbClr val="000000"/>
                </a:solidFill>
              </a:rPr>
            </a:br>
            <a:r>
              <a:rPr lang="en-US" dirty="0" smtClean="0">
                <a:solidFill>
                  <a:srgbClr val="000000"/>
                </a:solidFill>
              </a:rPr>
              <a:t>	2,055 </a:t>
            </a:r>
            <a:r>
              <a:rPr lang="en-US" dirty="0">
                <a:solidFill>
                  <a:srgbClr val="000000"/>
                </a:solidFill>
              </a:rPr>
              <a:t>reduction (36%) in # of active accounts</a:t>
            </a:r>
            <a:br>
              <a:rPr lang="en-US" dirty="0">
                <a:solidFill>
                  <a:srgbClr val="000000"/>
                </a:solidFill>
              </a:rPr>
            </a:br>
            <a:r>
              <a:rPr lang="en-US" dirty="0" smtClean="0">
                <a:solidFill>
                  <a:srgbClr val="000000"/>
                </a:solidFill>
              </a:rPr>
              <a:t>	4,717 </a:t>
            </a:r>
            <a:r>
              <a:rPr lang="en-US" dirty="0">
                <a:solidFill>
                  <a:srgbClr val="000000"/>
                </a:solidFill>
              </a:rPr>
              <a:t>reduction (87%) in # of active program codes</a:t>
            </a:r>
            <a:br>
              <a:rPr lang="en-US" dirty="0">
                <a:solidFill>
                  <a:srgbClr val="000000"/>
                </a:solidFill>
              </a:rPr>
            </a:br>
            <a:r>
              <a:rPr lang="en-US" dirty="0" smtClean="0">
                <a:solidFill>
                  <a:srgbClr val="000000"/>
                </a:solidFill>
              </a:rPr>
              <a:t>	25,932 </a:t>
            </a:r>
            <a:r>
              <a:rPr lang="en-US" dirty="0">
                <a:solidFill>
                  <a:srgbClr val="000000"/>
                </a:solidFill>
              </a:rPr>
              <a:t>reduction (28%) in # of active </a:t>
            </a:r>
            <a:r>
              <a:rPr lang="en-US" dirty="0" smtClean="0">
                <a:solidFill>
                  <a:srgbClr val="000000"/>
                </a:solidFill>
              </a:rPr>
              <a:t>indexes</a:t>
            </a:r>
            <a:br>
              <a:rPr lang="en-US" dirty="0" smtClean="0">
                <a:solidFill>
                  <a:srgbClr val="000000"/>
                </a:solidFill>
              </a:rPr>
            </a:br>
            <a:endParaRPr lang="en-US" dirty="0" smtClean="0">
              <a:solidFill>
                <a:srgbClr val="000000"/>
              </a:solidFill>
            </a:endParaRPr>
          </a:p>
          <a:p>
            <a:r>
              <a:rPr lang="en-US" dirty="0" smtClean="0">
                <a:solidFill>
                  <a:srgbClr val="000000"/>
                </a:solidFill>
              </a:rPr>
              <a:t>See the following </a:t>
            </a:r>
            <a:r>
              <a:rPr lang="en-US" dirty="0" smtClean="0">
                <a:solidFill>
                  <a:srgbClr val="000000"/>
                </a:solidFill>
                <a:hlinkClick r:id="rId2"/>
              </a:rPr>
              <a:t>COA clean-up section of the FIS webpage </a:t>
            </a:r>
            <a:r>
              <a:rPr lang="en-US" dirty="0" smtClean="0">
                <a:solidFill>
                  <a:srgbClr val="000000"/>
                </a:solidFill>
              </a:rPr>
              <a:t>to review reports to assist you in your clean-up:</a:t>
            </a:r>
            <a:endParaRPr lang="en-US" dirty="0">
              <a:solidFill>
                <a:srgbClr val="000000"/>
              </a:solidFill>
            </a:endParaRPr>
          </a:p>
        </p:txBody>
      </p:sp>
    </p:spTree>
    <p:extLst>
      <p:ext uri="{BB962C8B-B14F-4D97-AF65-F5344CB8AC3E}">
        <p14:creationId xmlns:p14="http://schemas.microsoft.com/office/powerpoint/2010/main" val="2086170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5057" y="2072269"/>
            <a:ext cx="5434641" cy="4213244"/>
          </a:xfrm>
          <a:prstGeom prst="rect">
            <a:avLst/>
          </a:prstGeom>
          <a:noFill/>
          <a:ln>
            <a:solidFill>
              <a:schemeClr val="accent3">
                <a:lumMod val="75000"/>
              </a:schemeClr>
            </a:solidFill>
          </a:ln>
        </p:spPr>
        <p:txBody>
          <a:bodyPr wrap="square" rtlCol="0">
            <a:spAutoFit/>
          </a:bodyPr>
          <a:lstStyle/>
          <a:p>
            <a:endParaRPr lang="en-US" dirty="0"/>
          </a:p>
        </p:txBody>
      </p:sp>
      <p:sp>
        <p:nvSpPr>
          <p:cNvPr id="8" name="TextBox 7"/>
          <p:cNvSpPr txBox="1"/>
          <p:nvPr/>
        </p:nvSpPr>
        <p:spPr>
          <a:xfrm>
            <a:off x="6115563" y="2072269"/>
            <a:ext cx="5434641" cy="4213244"/>
          </a:xfrm>
          <a:prstGeom prst="rect">
            <a:avLst/>
          </a:prstGeom>
          <a:noFill/>
          <a:ln>
            <a:solidFill>
              <a:schemeClr val="accent3">
                <a:lumMod val="75000"/>
              </a:schemeClr>
            </a:solidFill>
          </a:ln>
        </p:spPr>
        <p:txBody>
          <a:bodyPr wrap="square" rtlCol="0">
            <a:spAutoFit/>
          </a:bodyPr>
          <a:lstStyle/>
          <a:p>
            <a:endParaRPr lang="en-US" dirty="0"/>
          </a:p>
        </p:txBody>
      </p:sp>
      <p:sp>
        <p:nvSpPr>
          <p:cNvPr id="2" name="Title 1"/>
          <p:cNvSpPr>
            <a:spLocks noGrp="1"/>
          </p:cNvSpPr>
          <p:nvPr>
            <p:ph type="title"/>
          </p:nvPr>
        </p:nvSpPr>
        <p:spPr>
          <a:xfrm>
            <a:off x="345057" y="223439"/>
            <a:ext cx="11296135" cy="1560627"/>
          </a:xfrm>
        </p:spPr>
        <p:txBody>
          <a:bodyPr>
            <a:normAutofit fontScale="90000"/>
          </a:bodyPr>
          <a:lstStyle/>
          <a:p>
            <a:r>
              <a:rPr lang="en-US" dirty="0" smtClean="0"/>
              <a:t>New Chart of Accounts Development </a:t>
            </a:r>
            <a:br>
              <a:rPr lang="en-US" dirty="0" smtClean="0"/>
            </a:br>
            <a:r>
              <a:rPr lang="en-US" dirty="0" smtClean="0"/>
              <a:t/>
            </a:r>
            <a:br>
              <a:rPr lang="en-US" dirty="0" smtClean="0"/>
            </a:br>
            <a:r>
              <a:rPr lang="en-US" sz="2000" dirty="0">
                <a:solidFill>
                  <a:srgbClr val="000000"/>
                </a:solidFill>
                <a:latin typeface="+mn-lt"/>
                <a:ea typeface="+mn-ea"/>
                <a:cs typeface="+mn-cs"/>
              </a:rPr>
              <a:t>General Accounting (GA) staff are working with UCOP to finalize the new chart element hierarchies, including classification and numbering.  Numbering will all change to be consistent with the UC Common Chart of Accounts.</a:t>
            </a:r>
          </a:p>
        </p:txBody>
      </p:sp>
      <p:sp>
        <p:nvSpPr>
          <p:cNvPr id="3" name="Rectangle 2"/>
          <p:cNvSpPr/>
          <p:nvPr/>
        </p:nvSpPr>
        <p:spPr>
          <a:xfrm>
            <a:off x="779253" y="2648675"/>
            <a:ext cx="4810664" cy="3416320"/>
          </a:xfrm>
          <a:prstGeom prst="rect">
            <a:avLst/>
          </a:prstGeom>
        </p:spPr>
        <p:txBody>
          <a:bodyPr wrap="square">
            <a:spAutoFit/>
          </a:bodyPr>
          <a:lstStyle/>
          <a:p>
            <a:r>
              <a:rPr lang="en-US" dirty="0" smtClean="0">
                <a:solidFill>
                  <a:srgbClr val="333333"/>
                </a:solidFill>
              </a:rPr>
              <a:t>The following new chart element hierarchies and values are in final draft</a:t>
            </a:r>
            <a:r>
              <a:rPr lang="en-US" dirty="0">
                <a:solidFill>
                  <a:srgbClr val="333333"/>
                </a:solidFill>
              </a:rPr>
              <a:t> </a:t>
            </a:r>
            <a:r>
              <a:rPr lang="en-US" dirty="0" smtClean="0">
                <a:solidFill>
                  <a:srgbClr val="333333"/>
                </a:solidFill>
              </a:rPr>
              <a:t>form:</a:t>
            </a:r>
          </a:p>
          <a:p>
            <a:r>
              <a:rPr lang="en-US" dirty="0">
                <a:solidFill>
                  <a:srgbClr val="333333"/>
                </a:solidFill>
              </a:rPr>
              <a:t>	</a:t>
            </a:r>
            <a:r>
              <a:rPr lang="en-US" b="1" dirty="0" smtClean="0">
                <a:solidFill>
                  <a:srgbClr val="333333"/>
                </a:solidFill>
              </a:rPr>
              <a:t>Entity</a:t>
            </a:r>
          </a:p>
          <a:p>
            <a:r>
              <a:rPr lang="en-US" b="1" dirty="0" smtClean="0">
                <a:solidFill>
                  <a:srgbClr val="333333"/>
                </a:solidFill>
              </a:rPr>
              <a:t>	Asset accounts</a:t>
            </a:r>
          </a:p>
          <a:p>
            <a:r>
              <a:rPr lang="en-US" b="1" dirty="0" smtClean="0">
                <a:solidFill>
                  <a:srgbClr val="333333"/>
                </a:solidFill>
              </a:rPr>
              <a:t>	Liability accounts</a:t>
            </a:r>
          </a:p>
          <a:p>
            <a:r>
              <a:rPr lang="en-US" b="1" dirty="0">
                <a:solidFill>
                  <a:srgbClr val="333333"/>
                </a:solidFill>
              </a:rPr>
              <a:t>	</a:t>
            </a:r>
            <a:r>
              <a:rPr lang="en-US" b="1" dirty="0" smtClean="0">
                <a:solidFill>
                  <a:srgbClr val="333333"/>
                </a:solidFill>
              </a:rPr>
              <a:t>Function—</a:t>
            </a:r>
            <a:r>
              <a:rPr lang="en-US" dirty="0" smtClean="0">
                <a:solidFill>
                  <a:srgbClr val="333333"/>
                </a:solidFill>
              </a:rPr>
              <a:t>previous IFIS Program</a:t>
            </a:r>
          </a:p>
          <a:p>
            <a:r>
              <a:rPr lang="en-US" b="1" dirty="0" smtClean="0">
                <a:solidFill>
                  <a:srgbClr val="333333"/>
                </a:solidFill>
              </a:rPr>
              <a:t>	Program</a:t>
            </a:r>
            <a:r>
              <a:rPr lang="en-US" dirty="0" smtClean="0">
                <a:solidFill>
                  <a:srgbClr val="333333"/>
                </a:solidFill>
              </a:rPr>
              <a:t>—new system-wide code</a:t>
            </a:r>
          </a:p>
          <a:p>
            <a:endParaRPr lang="en-US" dirty="0">
              <a:solidFill>
                <a:srgbClr val="333333"/>
              </a:solidFill>
            </a:endParaRPr>
          </a:p>
          <a:p>
            <a:r>
              <a:rPr lang="en-US" dirty="0" smtClean="0">
                <a:solidFill>
                  <a:srgbClr val="333333"/>
                </a:solidFill>
              </a:rPr>
              <a:t>The Central Budget Office (Reshma Bir) is working on a final draft of the new Oracle </a:t>
            </a:r>
            <a:r>
              <a:rPr lang="en-US" b="1" dirty="0" smtClean="0">
                <a:solidFill>
                  <a:srgbClr val="333333"/>
                </a:solidFill>
              </a:rPr>
              <a:t>Department</a:t>
            </a:r>
            <a:r>
              <a:rPr lang="en-US" dirty="0" smtClean="0">
                <a:solidFill>
                  <a:srgbClr val="333333"/>
                </a:solidFill>
              </a:rPr>
              <a:t> (aka Organization) hierarchy and values.</a:t>
            </a:r>
            <a:r>
              <a:rPr lang="en-US" dirty="0">
                <a:solidFill>
                  <a:srgbClr val="333333"/>
                </a:solidFill>
                <a:latin typeface="Roboto" pitchFamily="2" charset="0"/>
              </a:rPr>
              <a:t/>
            </a:r>
            <a:br>
              <a:rPr lang="en-US" dirty="0">
                <a:solidFill>
                  <a:srgbClr val="333333"/>
                </a:solidFill>
                <a:latin typeface="Roboto" pitchFamily="2" charset="0"/>
              </a:rPr>
            </a:br>
            <a:endParaRPr lang="en-US" b="0" i="0" dirty="0">
              <a:solidFill>
                <a:srgbClr val="333333"/>
              </a:solidFill>
              <a:effectLst/>
              <a:latin typeface="Roboto" pitchFamily="2" charset="0"/>
            </a:endParaRPr>
          </a:p>
        </p:txBody>
      </p:sp>
      <p:sp>
        <p:nvSpPr>
          <p:cNvPr id="4" name="Rectangle 3"/>
          <p:cNvSpPr/>
          <p:nvPr/>
        </p:nvSpPr>
        <p:spPr>
          <a:xfrm>
            <a:off x="2340726" y="2139307"/>
            <a:ext cx="1095172" cy="369332"/>
          </a:xfrm>
          <a:prstGeom prst="rect">
            <a:avLst/>
          </a:prstGeom>
        </p:spPr>
        <p:txBody>
          <a:bodyPr wrap="none">
            <a:spAutoFit/>
          </a:bodyPr>
          <a:lstStyle/>
          <a:p>
            <a:r>
              <a:rPr lang="en-US" dirty="0" smtClean="0"/>
              <a:t>CURRENT</a:t>
            </a:r>
            <a:endParaRPr lang="en-US" dirty="0"/>
          </a:p>
        </p:txBody>
      </p:sp>
      <p:sp>
        <p:nvSpPr>
          <p:cNvPr id="5" name="Rectangle 4"/>
          <p:cNvSpPr/>
          <p:nvPr/>
        </p:nvSpPr>
        <p:spPr>
          <a:xfrm>
            <a:off x="8311600" y="2139307"/>
            <a:ext cx="1297086" cy="369332"/>
          </a:xfrm>
          <a:prstGeom prst="rect">
            <a:avLst/>
          </a:prstGeom>
        </p:spPr>
        <p:txBody>
          <a:bodyPr wrap="none">
            <a:spAutoFit/>
          </a:bodyPr>
          <a:lstStyle/>
          <a:p>
            <a:r>
              <a:rPr lang="en-US" dirty="0" smtClean="0"/>
              <a:t>UPCOMING</a:t>
            </a:r>
            <a:endParaRPr lang="en-US" dirty="0"/>
          </a:p>
        </p:txBody>
      </p:sp>
      <p:sp>
        <p:nvSpPr>
          <p:cNvPr id="7" name="Rectangle 6"/>
          <p:cNvSpPr/>
          <p:nvPr/>
        </p:nvSpPr>
        <p:spPr>
          <a:xfrm>
            <a:off x="6504317" y="2648675"/>
            <a:ext cx="4810664" cy="3693319"/>
          </a:xfrm>
          <a:prstGeom prst="rect">
            <a:avLst/>
          </a:prstGeom>
        </p:spPr>
        <p:txBody>
          <a:bodyPr wrap="square">
            <a:spAutoFit/>
          </a:bodyPr>
          <a:lstStyle/>
          <a:p>
            <a:r>
              <a:rPr lang="en-US" dirty="0" smtClean="0">
                <a:solidFill>
                  <a:srgbClr val="333333"/>
                </a:solidFill>
              </a:rPr>
              <a:t>The following new chart element hierarchies and values are in progress in GA with expected completion date by March 31, 2019:</a:t>
            </a:r>
          </a:p>
          <a:p>
            <a:r>
              <a:rPr lang="en-US" b="0" i="0" dirty="0">
                <a:solidFill>
                  <a:srgbClr val="333333"/>
                </a:solidFill>
                <a:effectLst/>
              </a:rPr>
              <a:t>	</a:t>
            </a:r>
            <a:r>
              <a:rPr lang="en-US" b="1" i="0" dirty="0" smtClean="0">
                <a:solidFill>
                  <a:srgbClr val="333333"/>
                </a:solidFill>
                <a:effectLst/>
              </a:rPr>
              <a:t>Revenue accounts</a:t>
            </a:r>
          </a:p>
          <a:p>
            <a:r>
              <a:rPr lang="en-US" b="1" dirty="0">
                <a:solidFill>
                  <a:srgbClr val="333333"/>
                </a:solidFill>
              </a:rPr>
              <a:t>	</a:t>
            </a:r>
            <a:r>
              <a:rPr lang="en-US" b="1" dirty="0" smtClean="0">
                <a:solidFill>
                  <a:srgbClr val="333333"/>
                </a:solidFill>
              </a:rPr>
              <a:t>Fund</a:t>
            </a:r>
          </a:p>
          <a:p>
            <a:r>
              <a:rPr lang="en-US" b="1" dirty="0" smtClean="0">
                <a:solidFill>
                  <a:srgbClr val="333333"/>
                </a:solidFill>
              </a:rPr>
              <a:t>	Expense </a:t>
            </a:r>
            <a:r>
              <a:rPr lang="en-US" b="1" dirty="0">
                <a:solidFill>
                  <a:srgbClr val="333333"/>
                </a:solidFill>
              </a:rPr>
              <a:t>accounts</a:t>
            </a:r>
          </a:p>
          <a:p>
            <a:endParaRPr lang="en-US" b="1" dirty="0" smtClean="0">
              <a:solidFill>
                <a:srgbClr val="333333"/>
              </a:solidFill>
            </a:endParaRPr>
          </a:p>
          <a:p>
            <a:r>
              <a:rPr lang="en-US" dirty="0" smtClean="0">
                <a:solidFill>
                  <a:srgbClr val="333333"/>
                </a:solidFill>
              </a:rPr>
              <a:t>The following new chart element hierarchies and values will be determined and developed once Oracle functionality is reviewed and understood:</a:t>
            </a:r>
          </a:p>
          <a:p>
            <a:r>
              <a:rPr lang="en-US" i="0" dirty="0">
                <a:solidFill>
                  <a:srgbClr val="333333"/>
                </a:solidFill>
                <a:effectLst/>
              </a:rPr>
              <a:t>	</a:t>
            </a:r>
            <a:r>
              <a:rPr lang="en-US" b="1" i="0" dirty="0" smtClean="0">
                <a:solidFill>
                  <a:srgbClr val="333333"/>
                </a:solidFill>
                <a:effectLst/>
              </a:rPr>
              <a:t>Activity</a:t>
            </a:r>
          </a:p>
          <a:p>
            <a:r>
              <a:rPr lang="en-US" b="1" dirty="0">
                <a:solidFill>
                  <a:srgbClr val="333333"/>
                </a:solidFill>
              </a:rPr>
              <a:t>	</a:t>
            </a:r>
            <a:r>
              <a:rPr lang="en-US" b="1" dirty="0" smtClean="0">
                <a:solidFill>
                  <a:srgbClr val="333333"/>
                </a:solidFill>
              </a:rPr>
              <a:t>Location</a:t>
            </a:r>
          </a:p>
          <a:p>
            <a:r>
              <a:rPr lang="en-US" b="1" i="0" dirty="0">
                <a:solidFill>
                  <a:srgbClr val="333333"/>
                </a:solidFill>
                <a:effectLst/>
              </a:rPr>
              <a:t>	</a:t>
            </a:r>
            <a:r>
              <a:rPr lang="en-US" b="1" i="0" dirty="0" smtClean="0">
                <a:solidFill>
                  <a:srgbClr val="333333"/>
                </a:solidFill>
                <a:effectLst/>
              </a:rPr>
              <a:t>Project</a:t>
            </a:r>
            <a:endParaRPr lang="en-US" b="1" i="0" dirty="0">
              <a:solidFill>
                <a:srgbClr val="333333"/>
              </a:solidFill>
              <a:effectLst/>
            </a:endParaRPr>
          </a:p>
        </p:txBody>
      </p:sp>
    </p:spTree>
    <p:extLst>
      <p:ext uri="{BB962C8B-B14F-4D97-AF65-F5344CB8AC3E}">
        <p14:creationId xmlns:p14="http://schemas.microsoft.com/office/powerpoint/2010/main" val="4037814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1114922"/>
          </a:xfrm>
        </p:spPr>
        <p:txBody>
          <a:bodyPr>
            <a:normAutofit fontScale="90000"/>
          </a:bodyPr>
          <a:lstStyle/>
          <a:p>
            <a:r>
              <a:rPr lang="en-US" dirty="0" smtClean="0"/>
              <a:t>New Chart of Accounts and Transition to Oracle- Things to Think About…</a:t>
            </a:r>
            <a:endParaRPr lang="en-US" dirty="0"/>
          </a:p>
        </p:txBody>
      </p:sp>
      <p:sp>
        <p:nvSpPr>
          <p:cNvPr id="3" name="Rectangle 2"/>
          <p:cNvSpPr/>
          <p:nvPr/>
        </p:nvSpPr>
        <p:spPr>
          <a:xfrm>
            <a:off x="467496" y="1794760"/>
            <a:ext cx="10650747" cy="5078313"/>
          </a:xfrm>
          <a:prstGeom prst="rect">
            <a:avLst/>
          </a:prstGeom>
        </p:spPr>
        <p:txBody>
          <a:bodyPr wrap="square">
            <a:spAutoFit/>
          </a:bodyPr>
          <a:lstStyle/>
          <a:p>
            <a:pPr marL="342900" indent="-342900">
              <a:buAutoNum type="arabicParenR"/>
            </a:pPr>
            <a:r>
              <a:rPr lang="en-US" dirty="0"/>
              <a:t>Balance Sheet account mapping from IFIS to Oracle at 6/30/2020:</a:t>
            </a:r>
          </a:p>
          <a:p>
            <a:endParaRPr lang="en-US" dirty="0" smtClean="0">
              <a:solidFill>
                <a:srgbClr val="333333"/>
              </a:solidFill>
              <a:latin typeface="Roboto" pitchFamily="2" charset="0"/>
            </a:endParaRPr>
          </a:p>
          <a:p>
            <a:r>
              <a:rPr lang="en-US" dirty="0" smtClean="0">
                <a:solidFill>
                  <a:srgbClr val="333333"/>
                </a:solidFill>
                <a:latin typeface="Roboto" pitchFamily="2" charset="0"/>
              </a:rPr>
              <a:t>	</a:t>
            </a:r>
            <a:r>
              <a:rPr lang="en-US" dirty="0">
                <a:solidFill>
                  <a:srgbClr val="000000"/>
                </a:solidFill>
              </a:rPr>
              <a:t>All balance sheet balances at 6/30/2020 will need to posted to Oracle as 7/1/2020 opening 	balances by account, fund, and DEPARTMENT.  Currently in IFIS, balance sheet balances only 	exist by fund.  6/30/2020 balances will need to be assigned and posted to Department Codes 	which will indicate the department that is responsible for the account (disbursements and 	accounts 	payable) or the department that owns the account (Physician Group receivables).  </a:t>
            </a:r>
            <a:r>
              <a:rPr lang="en-US" dirty="0" smtClean="0">
                <a:solidFill>
                  <a:srgbClr val="000000"/>
                </a:solidFill>
              </a:rPr>
              <a:t>Start 	thinking about </a:t>
            </a:r>
            <a:r>
              <a:rPr lang="en-US" dirty="0">
                <a:solidFill>
                  <a:srgbClr val="000000"/>
                </a:solidFill>
              </a:rPr>
              <a:t>which department (current org) should be assigned to your balance sheet 	account balances</a:t>
            </a:r>
          </a:p>
          <a:p>
            <a:endParaRPr lang="en-US" dirty="0" smtClean="0">
              <a:solidFill>
                <a:srgbClr val="333333"/>
              </a:solidFill>
              <a:latin typeface="Roboto" pitchFamily="2" charset="0"/>
            </a:endParaRPr>
          </a:p>
          <a:p>
            <a:r>
              <a:rPr lang="en-US" dirty="0"/>
              <a:t>2) Remaining Budget Balance at 6/30/2020 posting to Oracle as carryforward:</a:t>
            </a:r>
          </a:p>
          <a:p>
            <a:endParaRPr lang="en-US" dirty="0" smtClean="0">
              <a:solidFill>
                <a:srgbClr val="333333"/>
              </a:solidFill>
              <a:latin typeface="Roboto" pitchFamily="2" charset="0"/>
            </a:endParaRPr>
          </a:p>
          <a:p>
            <a:r>
              <a:rPr lang="en-US" dirty="0">
                <a:solidFill>
                  <a:srgbClr val="333333"/>
                </a:solidFill>
                <a:latin typeface="Roboto" pitchFamily="2" charset="0"/>
              </a:rPr>
              <a:t>	</a:t>
            </a:r>
            <a:r>
              <a:rPr lang="en-US" dirty="0">
                <a:solidFill>
                  <a:srgbClr val="000000"/>
                </a:solidFill>
              </a:rPr>
              <a:t>Currently in IFIS, carryforward budget balances post all the way down to the detailed index level by </a:t>
            </a:r>
            <a:r>
              <a:rPr lang="en-US" dirty="0" smtClean="0">
                <a:solidFill>
                  <a:srgbClr val="000000"/>
                </a:solidFill>
              </a:rPr>
              <a:t>	account</a:t>
            </a:r>
            <a:r>
              <a:rPr lang="en-US" dirty="0">
                <a:solidFill>
                  <a:srgbClr val="000000"/>
                </a:solidFill>
              </a:rPr>
              <a:t>.  It is </a:t>
            </a:r>
            <a:r>
              <a:rPr lang="en-US" dirty="0" smtClean="0">
                <a:solidFill>
                  <a:srgbClr val="000000"/>
                </a:solidFill>
              </a:rPr>
              <a:t>likely </a:t>
            </a:r>
            <a:r>
              <a:rPr lang="en-US" dirty="0">
                <a:solidFill>
                  <a:srgbClr val="000000"/>
                </a:solidFill>
              </a:rPr>
              <a:t>that IFIS carryforward balances as of 7/1/2020 will need to be posted into Oracle </a:t>
            </a:r>
            <a:r>
              <a:rPr lang="en-US" dirty="0" smtClean="0">
                <a:solidFill>
                  <a:srgbClr val="000000"/>
                </a:solidFill>
              </a:rPr>
              <a:t>at 	a </a:t>
            </a:r>
            <a:r>
              <a:rPr lang="en-US" dirty="0">
                <a:solidFill>
                  <a:srgbClr val="000000"/>
                </a:solidFill>
              </a:rPr>
              <a:t>higher summarized level </a:t>
            </a:r>
            <a:r>
              <a:rPr lang="en-US" dirty="0" smtClean="0">
                <a:solidFill>
                  <a:srgbClr val="000000"/>
                </a:solidFill>
              </a:rPr>
              <a:t>by </a:t>
            </a:r>
            <a:r>
              <a:rPr lang="en-US" dirty="0">
                <a:solidFill>
                  <a:srgbClr val="000000"/>
                </a:solidFill>
              </a:rPr>
              <a:t>fund-department-account-function in order to ensure completeness and </a:t>
            </a:r>
            <a:r>
              <a:rPr lang="en-US" dirty="0" smtClean="0">
                <a:solidFill>
                  <a:srgbClr val="000000"/>
                </a:solidFill>
              </a:rPr>
              <a:t>	accuracy</a:t>
            </a:r>
            <a:r>
              <a:rPr lang="en-US" dirty="0">
                <a:solidFill>
                  <a:srgbClr val="000000"/>
                </a:solidFill>
              </a:rPr>
              <a:t>.  The departments would then </a:t>
            </a:r>
            <a:r>
              <a:rPr lang="en-US" dirty="0" smtClean="0">
                <a:solidFill>
                  <a:srgbClr val="000000"/>
                </a:solidFill>
              </a:rPr>
              <a:t>need </a:t>
            </a:r>
            <a:r>
              <a:rPr lang="en-US" dirty="0">
                <a:solidFill>
                  <a:srgbClr val="000000"/>
                </a:solidFill>
              </a:rPr>
              <a:t>to allocate that remaining budget, if they desire, to new </a:t>
            </a:r>
            <a:r>
              <a:rPr lang="en-US" dirty="0" smtClean="0">
                <a:solidFill>
                  <a:srgbClr val="000000"/>
                </a:solidFill>
              </a:rPr>
              <a:t>	activity </a:t>
            </a:r>
            <a:r>
              <a:rPr lang="en-US" dirty="0">
                <a:solidFill>
                  <a:srgbClr val="000000"/>
                </a:solidFill>
              </a:rPr>
              <a:t>and location codes or to projects and tasks in </a:t>
            </a:r>
            <a:r>
              <a:rPr lang="en-US" dirty="0" smtClean="0">
                <a:solidFill>
                  <a:srgbClr val="000000"/>
                </a:solidFill>
              </a:rPr>
              <a:t>the </a:t>
            </a:r>
            <a:r>
              <a:rPr lang="en-US" dirty="0">
                <a:solidFill>
                  <a:srgbClr val="000000"/>
                </a:solidFill>
              </a:rPr>
              <a:t>Oracle project module.</a:t>
            </a:r>
            <a:br>
              <a:rPr lang="en-US" dirty="0">
                <a:solidFill>
                  <a:srgbClr val="000000"/>
                </a:solidFill>
              </a:rPr>
            </a:br>
            <a:endParaRPr lang="en-US" dirty="0">
              <a:solidFill>
                <a:srgbClr val="000000"/>
              </a:solidFill>
            </a:endParaRPr>
          </a:p>
        </p:txBody>
      </p:sp>
    </p:spTree>
    <p:extLst>
      <p:ext uri="{BB962C8B-B14F-4D97-AF65-F5344CB8AC3E}">
        <p14:creationId xmlns:p14="http://schemas.microsoft.com/office/powerpoint/2010/main" val="529298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175584" y="2398486"/>
            <a:ext cx="3056021" cy="3056021"/>
          </a:xfrm>
          <a:prstGeom prst="rect">
            <a:avLst/>
          </a:prstGeom>
          <a:solidFill>
            <a:srgbClr val="DEDED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65618" y="2398485"/>
            <a:ext cx="3056021" cy="3056021"/>
          </a:xfrm>
          <a:prstGeom prst="rect">
            <a:avLst/>
          </a:prstGeom>
          <a:solidFill>
            <a:srgbClr val="DEDED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758358" y="2398484"/>
            <a:ext cx="3056021" cy="3056021"/>
          </a:xfrm>
          <a:prstGeom prst="rect">
            <a:avLst/>
          </a:prstGeom>
          <a:solidFill>
            <a:srgbClr val="DEDED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372435" y="370973"/>
            <a:ext cx="11242391" cy="54342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2"/>
                </a:solidFill>
                <a:latin typeface="+mj-lt"/>
                <a:ea typeface="+mj-ea"/>
                <a:cs typeface="+mj-cs"/>
              </a:defRPr>
            </a:lvl1pPr>
          </a:lstStyle>
          <a:p>
            <a:r>
              <a:rPr lang="en-US" sz="4000" dirty="0" smtClean="0"/>
              <a:t>Change Network Topics</a:t>
            </a:r>
            <a:endParaRPr lang="en-US" sz="4000" dirty="0"/>
          </a:p>
        </p:txBody>
      </p:sp>
      <p:sp>
        <p:nvSpPr>
          <p:cNvPr id="5" name="TextBox 4"/>
          <p:cNvSpPr txBox="1"/>
          <p:nvPr/>
        </p:nvSpPr>
        <p:spPr>
          <a:xfrm>
            <a:off x="3978312" y="4531042"/>
            <a:ext cx="4056802" cy="861774"/>
          </a:xfrm>
          <a:prstGeom prst="rect">
            <a:avLst/>
          </a:prstGeom>
          <a:noFill/>
        </p:spPr>
        <p:txBody>
          <a:bodyPr wrap="square" rtlCol="0">
            <a:spAutoFit/>
          </a:bodyPr>
          <a:lstStyle/>
          <a:p>
            <a:pPr algn="ctr"/>
            <a:r>
              <a:rPr lang="en-US" sz="2500" dirty="0" smtClean="0">
                <a:solidFill>
                  <a:srgbClr val="DAA377"/>
                </a:solidFill>
                <a:ea typeface="Roboto" pitchFamily="2" charset="0"/>
              </a:rPr>
              <a:t>Sponsorship Resources </a:t>
            </a:r>
            <a:br>
              <a:rPr lang="en-US" sz="2500" dirty="0" smtClean="0">
                <a:solidFill>
                  <a:srgbClr val="DAA377"/>
                </a:solidFill>
                <a:ea typeface="Roboto" pitchFamily="2" charset="0"/>
              </a:rPr>
            </a:br>
            <a:r>
              <a:rPr lang="en-US" sz="2500" dirty="0" smtClean="0">
                <a:solidFill>
                  <a:srgbClr val="DAA377"/>
                </a:solidFill>
                <a:ea typeface="Roboto" pitchFamily="2" charset="0"/>
              </a:rPr>
              <a:t>and Updates </a:t>
            </a:r>
            <a:endParaRPr lang="en-US" sz="2500" dirty="0">
              <a:solidFill>
                <a:srgbClr val="DAA377"/>
              </a:solidFill>
              <a:ea typeface="Roboto" pitchFamily="2" charset="0"/>
            </a:endParaRPr>
          </a:p>
        </p:txBody>
      </p:sp>
      <p:sp>
        <p:nvSpPr>
          <p:cNvPr id="14" name="TextBox 13"/>
          <p:cNvSpPr txBox="1"/>
          <p:nvPr/>
        </p:nvSpPr>
        <p:spPr>
          <a:xfrm>
            <a:off x="858442" y="4531042"/>
            <a:ext cx="3591496" cy="861774"/>
          </a:xfrm>
          <a:prstGeom prst="rect">
            <a:avLst/>
          </a:prstGeom>
          <a:noFill/>
        </p:spPr>
        <p:txBody>
          <a:bodyPr wrap="square" rtlCol="0">
            <a:spAutoFit/>
          </a:bodyPr>
          <a:lstStyle/>
          <a:p>
            <a:pPr algn="ctr"/>
            <a:r>
              <a:rPr lang="en-US" sz="2500" dirty="0" smtClean="0">
                <a:solidFill>
                  <a:srgbClr val="DAA377"/>
                </a:solidFill>
                <a:ea typeface="Roboto" pitchFamily="2" charset="0"/>
              </a:rPr>
              <a:t>Change Network Overview </a:t>
            </a:r>
            <a:endParaRPr lang="en-US" sz="2500" dirty="0">
              <a:solidFill>
                <a:srgbClr val="DAA377"/>
              </a:solidFill>
              <a:ea typeface="Roboto" pitchFamily="2" charset="0"/>
            </a:endParaRPr>
          </a:p>
        </p:txBody>
      </p:sp>
      <p:sp>
        <p:nvSpPr>
          <p:cNvPr id="15" name="TextBox 14"/>
          <p:cNvSpPr txBox="1"/>
          <p:nvPr/>
        </p:nvSpPr>
        <p:spPr>
          <a:xfrm>
            <a:off x="7475615" y="4531042"/>
            <a:ext cx="3621505" cy="861774"/>
          </a:xfrm>
          <a:prstGeom prst="rect">
            <a:avLst/>
          </a:prstGeom>
          <a:noFill/>
        </p:spPr>
        <p:txBody>
          <a:bodyPr wrap="square" rtlCol="0">
            <a:spAutoFit/>
          </a:bodyPr>
          <a:lstStyle/>
          <a:p>
            <a:pPr algn="ctr"/>
            <a:r>
              <a:rPr lang="en-US" sz="2500" dirty="0" smtClean="0">
                <a:solidFill>
                  <a:srgbClr val="DAA377"/>
                </a:solidFill>
                <a:ea typeface="Roboto" pitchFamily="2" charset="0"/>
              </a:rPr>
              <a:t>Next Steps and </a:t>
            </a:r>
            <a:br>
              <a:rPr lang="en-US" sz="2500" dirty="0" smtClean="0">
                <a:solidFill>
                  <a:srgbClr val="DAA377"/>
                </a:solidFill>
                <a:ea typeface="Roboto" pitchFamily="2" charset="0"/>
              </a:rPr>
            </a:br>
            <a:r>
              <a:rPr lang="en-US" sz="2500" dirty="0" smtClean="0">
                <a:solidFill>
                  <a:srgbClr val="DAA377"/>
                </a:solidFill>
                <a:ea typeface="Roboto" pitchFamily="2" charset="0"/>
              </a:rPr>
              <a:t>Action Items</a:t>
            </a:r>
            <a:endParaRPr lang="en-US" sz="2500" dirty="0">
              <a:solidFill>
                <a:srgbClr val="DAA377"/>
              </a:solidFill>
              <a:ea typeface="Roboto" pitchFamily="2" charset="0"/>
            </a:endParaRPr>
          </a:p>
        </p:txBody>
      </p:sp>
      <p:pic>
        <p:nvPicPr>
          <p:cNvPr id="25" name="Picture 24">
            <a:extLst>
              <a:ext uri="{FF2B5EF4-FFF2-40B4-BE49-F238E27FC236}">
                <a16:creationId xmlns:a16="http://schemas.microsoft.com/office/drawing/2014/main" id="{3EB1FC47-F8CD-433E-83B9-410C261266BC}"/>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807378" y="2726578"/>
            <a:ext cx="1202896" cy="1202896"/>
          </a:xfrm>
          <a:prstGeom prst="rect">
            <a:avLst/>
          </a:prstGeom>
        </p:spPr>
      </p:pic>
      <p:pic>
        <p:nvPicPr>
          <p:cNvPr id="26" name="Picture 25">
            <a:extLst>
              <a:ext uri="{FF2B5EF4-FFF2-40B4-BE49-F238E27FC236}">
                <a16:creationId xmlns:a16="http://schemas.microsoft.com/office/drawing/2014/main" id="{B67C74B6-43E2-4BA4-B4A5-5278AFD036C7}"/>
              </a:ext>
            </a:extLst>
          </p:cNvPr>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320782" y="2726578"/>
            <a:ext cx="1311741" cy="1237478"/>
          </a:xfrm>
          <a:prstGeom prst="rect">
            <a:avLst/>
          </a:prstGeom>
        </p:spPr>
      </p:pic>
      <p:pic>
        <p:nvPicPr>
          <p:cNvPr id="27" name="Picture 26">
            <a:extLst>
              <a:ext uri="{FF2B5EF4-FFF2-40B4-BE49-F238E27FC236}">
                <a16:creationId xmlns:a16="http://schemas.microsoft.com/office/drawing/2014/main" id="{93381DAC-B17C-4729-9C9A-DA39AD8449C9}"/>
              </a:ext>
            </a:extLst>
          </p:cNvPr>
          <p:cNvPicPr>
            <a:picLocks noChangeAspect="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951568" y="2726578"/>
            <a:ext cx="1405244" cy="1325685"/>
          </a:xfrm>
          <a:prstGeom prst="rect">
            <a:avLst/>
          </a:prstGeom>
        </p:spPr>
      </p:pic>
    </p:spTree>
    <p:extLst>
      <p:ext uri="{BB962C8B-B14F-4D97-AF65-F5344CB8AC3E}">
        <p14:creationId xmlns:p14="http://schemas.microsoft.com/office/powerpoint/2010/main" val="2149933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925" y="297536"/>
            <a:ext cx="11296135" cy="753763"/>
          </a:xfrm>
        </p:spPr>
        <p:txBody>
          <a:bodyPr/>
          <a:lstStyle/>
          <a:p>
            <a:r>
              <a:rPr lang="en-US" dirty="0" smtClean="0"/>
              <a:t>Project Structure</a:t>
            </a:r>
            <a:endParaRPr lang="en-US" dirty="0"/>
          </a:p>
        </p:txBody>
      </p:sp>
      <p:pic>
        <p:nvPicPr>
          <p:cNvPr id="5" name="Picture 4"/>
          <p:cNvPicPr>
            <a:picLocks noChangeAspect="1"/>
          </p:cNvPicPr>
          <p:nvPr/>
        </p:nvPicPr>
        <p:blipFill>
          <a:blip r:embed="rId2"/>
          <a:stretch>
            <a:fillRect/>
          </a:stretch>
        </p:blipFill>
        <p:spPr>
          <a:xfrm>
            <a:off x="282691" y="1069810"/>
            <a:ext cx="11626619" cy="5250731"/>
          </a:xfrm>
          <a:prstGeom prst="rect">
            <a:avLst/>
          </a:prstGeom>
        </p:spPr>
      </p:pic>
      <p:sp>
        <p:nvSpPr>
          <p:cNvPr id="16" name="Oval 15"/>
          <p:cNvSpPr/>
          <p:nvPr/>
        </p:nvSpPr>
        <p:spPr>
          <a:xfrm>
            <a:off x="6585353" y="4460768"/>
            <a:ext cx="1963424" cy="1878284"/>
          </a:xfrm>
          <a:prstGeom prst="ellipse">
            <a:avLst/>
          </a:prstGeom>
          <a:noFill/>
          <a:ln w="38100">
            <a:solidFill>
              <a:srgbClr val="DAA3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6551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897" y="370973"/>
            <a:ext cx="7255586" cy="543426"/>
          </a:xfrm>
        </p:spPr>
        <p:txBody>
          <a:bodyPr>
            <a:noAutofit/>
          </a:bodyPr>
          <a:lstStyle/>
          <a:p>
            <a:r>
              <a:rPr lang="en-US" sz="4000" dirty="0" smtClean="0"/>
              <a:t>Change Structure</a:t>
            </a:r>
            <a:endParaRPr lang="en-US" sz="4000" dirty="0"/>
          </a:p>
        </p:txBody>
      </p:sp>
      <p:sp>
        <p:nvSpPr>
          <p:cNvPr id="2049" name="Rectangle 2048"/>
          <p:cNvSpPr/>
          <p:nvPr/>
        </p:nvSpPr>
        <p:spPr>
          <a:xfrm>
            <a:off x="0" y="1195136"/>
            <a:ext cx="12192000" cy="970835"/>
          </a:xfrm>
          <a:prstGeom prst="rect">
            <a:avLst/>
          </a:prstGeom>
          <a:solidFill>
            <a:srgbClr val="D9D9D9">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2">
                    <a:lumMod val="75000"/>
                  </a:schemeClr>
                </a:solidFill>
              </a:rPr>
              <a:t>   </a:t>
            </a:r>
            <a:endParaRPr lang="en-US" sz="1600" dirty="0">
              <a:solidFill>
                <a:schemeClr val="tx2">
                  <a:lumMod val="75000"/>
                </a:schemeClr>
              </a:solidFill>
            </a:endParaRPr>
          </a:p>
        </p:txBody>
      </p:sp>
      <p:grpSp>
        <p:nvGrpSpPr>
          <p:cNvPr id="3" name="Group 2"/>
          <p:cNvGrpSpPr/>
          <p:nvPr/>
        </p:nvGrpSpPr>
        <p:grpSpPr>
          <a:xfrm>
            <a:off x="1607458" y="2647303"/>
            <a:ext cx="8702275" cy="3761824"/>
            <a:chOff x="1607458" y="2406673"/>
            <a:chExt cx="8702275" cy="3761824"/>
          </a:xfrm>
        </p:grpSpPr>
        <p:pic>
          <p:nvPicPr>
            <p:cNvPr id="33" name="Picture 32"/>
            <p:cNvPicPr>
              <a:picLocks noChangeAspect="1"/>
            </p:cNvPicPr>
            <p:nvPr/>
          </p:nvPicPr>
          <p:blipFill>
            <a:blip r:embed="rId3"/>
            <a:stretch>
              <a:fillRect/>
            </a:stretch>
          </p:blipFill>
          <p:spPr>
            <a:xfrm>
              <a:off x="1668469" y="3594198"/>
              <a:ext cx="8605168" cy="2574299"/>
            </a:xfrm>
            <a:prstGeom prst="rect">
              <a:avLst/>
            </a:prstGeom>
          </p:spPr>
        </p:pic>
        <p:sp>
          <p:nvSpPr>
            <p:cNvPr id="31" name="TextBox 30"/>
            <p:cNvSpPr txBox="1"/>
            <p:nvPr/>
          </p:nvSpPr>
          <p:spPr>
            <a:xfrm>
              <a:off x="1607458" y="3648612"/>
              <a:ext cx="1696153" cy="461665"/>
            </a:xfrm>
            <a:prstGeom prst="rect">
              <a:avLst/>
            </a:prstGeom>
            <a:noFill/>
          </p:spPr>
          <p:txBody>
            <a:bodyPr wrap="square" rtlCol="0">
              <a:spAutoFit/>
            </a:bodyPr>
            <a:lstStyle/>
            <a:p>
              <a:pPr algn="ctr"/>
              <a:r>
                <a:rPr lang="en-US" sz="1200" dirty="0" smtClean="0">
                  <a:solidFill>
                    <a:schemeClr val="bg1"/>
                  </a:solidFill>
                </a:rPr>
                <a:t>Primary Sponsors</a:t>
              </a:r>
            </a:p>
            <a:p>
              <a:pPr algn="ctr"/>
              <a:r>
                <a:rPr lang="en-US" sz="1200" dirty="0" smtClean="0">
                  <a:solidFill>
                    <a:schemeClr val="bg1"/>
                  </a:solidFill>
                </a:rPr>
                <a:t>and FIS Governance</a:t>
              </a:r>
              <a:endParaRPr lang="en-US" sz="1200" dirty="0">
                <a:solidFill>
                  <a:schemeClr val="bg1"/>
                </a:solidFill>
              </a:endParaRPr>
            </a:p>
          </p:txBody>
        </p:sp>
        <p:sp>
          <p:nvSpPr>
            <p:cNvPr id="35" name="TextBox 34"/>
            <p:cNvSpPr txBox="1"/>
            <p:nvPr/>
          </p:nvSpPr>
          <p:spPr>
            <a:xfrm>
              <a:off x="4084719" y="3648612"/>
              <a:ext cx="1433764" cy="461665"/>
            </a:xfrm>
            <a:prstGeom prst="rect">
              <a:avLst/>
            </a:prstGeom>
            <a:noFill/>
          </p:spPr>
          <p:txBody>
            <a:bodyPr wrap="square" rtlCol="0">
              <a:spAutoFit/>
            </a:bodyPr>
            <a:lstStyle/>
            <a:p>
              <a:pPr algn="ctr"/>
              <a:r>
                <a:rPr lang="en-US" sz="1200" dirty="0" smtClean="0">
                  <a:solidFill>
                    <a:schemeClr val="bg1"/>
                  </a:solidFill>
                </a:rPr>
                <a:t> Sponsor Coalition Lead</a:t>
              </a:r>
              <a:endParaRPr lang="en-US" sz="1200" dirty="0">
                <a:solidFill>
                  <a:schemeClr val="bg1"/>
                </a:solidFill>
              </a:endParaRPr>
            </a:p>
          </p:txBody>
        </p:sp>
        <p:sp>
          <p:nvSpPr>
            <p:cNvPr id="36" name="TextBox 35"/>
            <p:cNvSpPr txBox="1"/>
            <p:nvPr/>
          </p:nvSpPr>
          <p:spPr>
            <a:xfrm>
              <a:off x="6340073" y="3648612"/>
              <a:ext cx="1594660" cy="461665"/>
            </a:xfrm>
            <a:prstGeom prst="rect">
              <a:avLst/>
            </a:prstGeom>
            <a:noFill/>
          </p:spPr>
          <p:txBody>
            <a:bodyPr wrap="square" rtlCol="0">
              <a:spAutoFit/>
            </a:bodyPr>
            <a:lstStyle/>
            <a:p>
              <a:pPr algn="ctr"/>
              <a:r>
                <a:rPr lang="en-US" sz="1200" dirty="0" smtClean="0">
                  <a:solidFill>
                    <a:schemeClr val="bg1"/>
                  </a:solidFill>
                </a:rPr>
                <a:t>Sponsorship </a:t>
              </a:r>
            </a:p>
            <a:p>
              <a:pPr algn="ctr"/>
              <a:r>
                <a:rPr lang="en-US" sz="1200" dirty="0" smtClean="0">
                  <a:solidFill>
                    <a:schemeClr val="bg1"/>
                  </a:solidFill>
                </a:rPr>
                <a:t>Coalition</a:t>
              </a:r>
              <a:endParaRPr lang="en-US" sz="1200" dirty="0">
                <a:solidFill>
                  <a:schemeClr val="bg1"/>
                </a:solidFill>
              </a:endParaRPr>
            </a:p>
          </p:txBody>
        </p:sp>
        <p:sp>
          <p:nvSpPr>
            <p:cNvPr id="37" name="TextBox 36"/>
            <p:cNvSpPr txBox="1"/>
            <p:nvPr/>
          </p:nvSpPr>
          <p:spPr>
            <a:xfrm>
              <a:off x="8760811" y="3648612"/>
              <a:ext cx="1433764" cy="461665"/>
            </a:xfrm>
            <a:prstGeom prst="rect">
              <a:avLst/>
            </a:prstGeom>
            <a:noFill/>
          </p:spPr>
          <p:txBody>
            <a:bodyPr wrap="square" rtlCol="0">
              <a:spAutoFit/>
            </a:bodyPr>
            <a:lstStyle/>
            <a:p>
              <a:pPr algn="ctr"/>
              <a:r>
                <a:rPr lang="en-US" sz="1200" dirty="0" smtClean="0">
                  <a:solidFill>
                    <a:schemeClr val="bg1"/>
                  </a:solidFill>
                </a:rPr>
                <a:t>Change</a:t>
              </a:r>
            </a:p>
            <a:p>
              <a:pPr algn="ctr"/>
              <a:r>
                <a:rPr lang="en-US" sz="1200" dirty="0" smtClean="0">
                  <a:solidFill>
                    <a:schemeClr val="bg1"/>
                  </a:solidFill>
                </a:rPr>
                <a:t>Champions</a:t>
              </a:r>
              <a:endParaRPr lang="en-US" sz="1200" dirty="0">
                <a:solidFill>
                  <a:schemeClr val="bg1"/>
                </a:solidFill>
              </a:endParaRPr>
            </a:p>
          </p:txBody>
        </p:sp>
        <p:sp>
          <p:nvSpPr>
            <p:cNvPr id="2048" name="TextBox 2047"/>
            <p:cNvSpPr txBox="1"/>
            <p:nvPr/>
          </p:nvSpPr>
          <p:spPr>
            <a:xfrm>
              <a:off x="3943490" y="4230239"/>
              <a:ext cx="1722953" cy="800219"/>
            </a:xfrm>
            <a:prstGeom prst="rect">
              <a:avLst/>
            </a:prstGeom>
            <a:noFill/>
          </p:spPr>
          <p:txBody>
            <a:bodyPr wrap="square" rtlCol="0">
              <a:spAutoFit/>
            </a:bodyPr>
            <a:lstStyle/>
            <a:p>
              <a:pPr algn="ctr"/>
              <a:r>
                <a:rPr lang="en-US" sz="1150" dirty="0" smtClean="0">
                  <a:solidFill>
                    <a:schemeClr val="bg2">
                      <a:lumMod val="50000"/>
                    </a:schemeClr>
                  </a:solidFill>
                </a:rPr>
                <a:t>Serves as org. sponsor, and primary contact for the Change Lead and Sponsorship Coalition</a:t>
              </a:r>
              <a:endParaRPr lang="en-US" sz="1150" dirty="0">
                <a:solidFill>
                  <a:schemeClr val="bg2">
                    <a:lumMod val="50000"/>
                  </a:schemeClr>
                </a:solidFill>
              </a:endParaRPr>
            </a:p>
          </p:txBody>
        </p:sp>
        <p:sp>
          <p:nvSpPr>
            <p:cNvPr id="39" name="TextBox 38"/>
            <p:cNvSpPr txBox="1"/>
            <p:nvPr/>
          </p:nvSpPr>
          <p:spPr>
            <a:xfrm>
              <a:off x="4111790" y="5252803"/>
              <a:ext cx="1371602" cy="646331"/>
            </a:xfrm>
            <a:prstGeom prst="rect">
              <a:avLst/>
            </a:prstGeom>
            <a:noFill/>
          </p:spPr>
          <p:txBody>
            <a:bodyPr wrap="square" rtlCol="0">
              <a:spAutoFit/>
            </a:bodyPr>
            <a:lstStyle/>
            <a:p>
              <a:pPr algn="ctr"/>
              <a:r>
                <a:rPr lang="en-US" sz="1200" dirty="0">
                  <a:solidFill>
                    <a:schemeClr val="bg2">
                      <a:lumMod val="50000"/>
                    </a:schemeClr>
                  </a:solidFill>
                </a:rPr>
                <a:t>S</a:t>
              </a:r>
              <a:r>
                <a:rPr lang="en-US" sz="1200" dirty="0" smtClean="0">
                  <a:solidFill>
                    <a:schemeClr val="bg2">
                      <a:lumMod val="50000"/>
                    </a:schemeClr>
                  </a:solidFill>
                </a:rPr>
                <a:t>upport communications from Change Leads</a:t>
              </a:r>
              <a:endParaRPr lang="en-US" sz="1200" dirty="0">
                <a:solidFill>
                  <a:schemeClr val="bg2">
                    <a:lumMod val="50000"/>
                  </a:schemeClr>
                </a:solidFill>
              </a:endParaRPr>
            </a:p>
          </p:txBody>
        </p:sp>
        <p:sp>
          <p:nvSpPr>
            <p:cNvPr id="40" name="TextBox 39"/>
            <p:cNvSpPr txBox="1"/>
            <p:nvPr/>
          </p:nvSpPr>
          <p:spPr>
            <a:xfrm>
              <a:off x="6264347" y="4142571"/>
              <a:ext cx="1714027" cy="1015663"/>
            </a:xfrm>
            <a:prstGeom prst="rect">
              <a:avLst/>
            </a:prstGeom>
            <a:noFill/>
          </p:spPr>
          <p:txBody>
            <a:bodyPr wrap="square" rtlCol="0">
              <a:spAutoFit/>
            </a:bodyPr>
            <a:lstStyle/>
            <a:p>
              <a:pPr algn="ctr"/>
              <a:r>
                <a:rPr lang="en-US" sz="1150" dirty="0" smtClean="0">
                  <a:solidFill>
                    <a:schemeClr val="bg2">
                      <a:lumMod val="50000"/>
                    </a:schemeClr>
                  </a:solidFill>
                </a:rPr>
                <a:t>Serves as the leader, executor, and communicator for their Division and/or Department.</a:t>
              </a:r>
              <a:endParaRPr lang="en-US" sz="1150" dirty="0">
                <a:solidFill>
                  <a:schemeClr val="bg2">
                    <a:lumMod val="50000"/>
                  </a:schemeClr>
                </a:solidFill>
              </a:endParaRPr>
            </a:p>
          </p:txBody>
        </p:sp>
        <p:sp>
          <p:nvSpPr>
            <p:cNvPr id="41" name="TextBox 40"/>
            <p:cNvSpPr txBox="1"/>
            <p:nvPr/>
          </p:nvSpPr>
          <p:spPr>
            <a:xfrm>
              <a:off x="8577186" y="4218538"/>
              <a:ext cx="1732547" cy="800219"/>
            </a:xfrm>
            <a:prstGeom prst="rect">
              <a:avLst/>
            </a:prstGeom>
            <a:noFill/>
          </p:spPr>
          <p:txBody>
            <a:bodyPr wrap="square" rtlCol="0">
              <a:spAutoFit/>
            </a:bodyPr>
            <a:lstStyle/>
            <a:p>
              <a:pPr algn="ctr"/>
              <a:r>
                <a:rPr lang="en-US" sz="1150" dirty="0" smtClean="0">
                  <a:solidFill>
                    <a:schemeClr val="bg2">
                      <a:lumMod val="50000"/>
                    </a:schemeClr>
                  </a:solidFill>
                </a:rPr>
                <a:t>Disseminates and advocates for positive change among impacted units and teams</a:t>
              </a:r>
              <a:endParaRPr lang="en-US" sz="1150" dirty="0">
                <a:solidFill>
                  <a:schemeClr val="bg2">
                    <a:lumMod val="50000"/>
                  </a:schemeClr>
                </a:solidFill>
              </a:endParaRPr>
            </a:p>
          </p:txBody>
        </p:sp>
        <p:sp>
          <p:nvSpPr>
            <p:cNvPr id="42" name="TextBox 41"/>
            <p:cNvSpPr txBox="1"/>
            <p:nvPr/>
          </p:nvSpPr>
          <p:spPr>
            <a:xfrm>
              <a:off x="8769306" y="5252803"/>
              <a:ext cx="1371602" cy="646331"/>
            </a:xfrm>
            <a:prstGeom prst="rect">
              <a:avLst/>
            </a:prstGeom>
            <a:noFill/>
          </p:spPr>
          <p:txBody>
            <a:bodyPr wrap="square" rtlCol="0">
              <a:spAutoFit/>
            </a:bodyPr>
            <a:lstStyle/>
            <a:p>
              <a:pPr algn="ctr"/>
              <a:r>
                <a:rPr lang="en-US" sz="1200" dirty="0" smtClean="0">
                  <a:solidFill>
                    <a:schemeClr val="bg2">
                      <a:lumMod val="50000"/>
                    </a:schemeClr>
                  </a:solidFill>
                </a:rPr>
                <a:t>Share communications and set priority</a:t>
              </a:r>
              <a:endParaRPr lang="en-US" sz="1200" dirty="0">
                <a:solidFill>
                  <a:schemeClr val="bg2">
                    <a:lumMod val="50000"/>
                  </a:schemeClr>
                </a:solidFill>
              </a:endParaRPr>
            </a:p>
          </p:txBody>
        </p:sp>
        <p:sp>
          <p:nvSpPr>
            <p:cNvPr id="43" name="TextBox 42"/>
            <p:cNvSpPr txBox="1"/>
            <p:nvPr/>
          </p:nvSpPr>
          <p:spPr>
            <a:xfrm>
              <a:off x="6351033" y="5281987"/>
              <a:ext cx="1542815" cy="646331"/>
            </a:xfrm>
            <a:prstGeom prst="rect">
              <a:avLst/>
            </a:prstGeom>
            <a:noFill/>
          </p:spPr>
          <p:txBody>
            <a:bodyPr wrap="square" rtlCol="0">
              <a:spAutoFit/>
            </a:bodyPr>
            <a:lstStyle/>
            <a:p>
              <a:pPr algn="ctr"/>
              <a:r>
                <a:rPr lang="en-US" sz="1200" dirty="0" smtClean="0">
                  <a:solidFill>
                    <a:schemeClr val="bg2">
                      <a:lumMod val="50000"/>
                    </a:schemeClr>
                  </a:solidFill>
                </a:rPr>
                <a:t>Track readiness and provide two-way communication</a:t>
              </a:r>
              <a:endParaRPr lang="en-US" sz="1200" dirty="0">
                <a:solidFill>
                  <a:schemeClr val="bg2">
                    <a:lumMod val="50000"/>
                  </a:schemeClr>
                </a:solidFill>
              </a:endParaRPr>
            </a:p>
          </p:txBody>
        </p:sp>
        <p:sp>
          <p:nvSpPr>
            <p:cNvPr id="44" name="TextBox 43"/>
            <p:cNvSpPr txBox="1"/>
            <p:nvPr/>
          </p:nvSpPr>
          <p:spPr>
            <a:xfrm>
              <a:off x="1680058" y="4246879"/>
              <a:ext cx="1601653" cy="800219"/>
            </a:xfrm>
            <a:prstGeom prst="rect">
              <a:avLst/>
            </a:prstGeom>
            <a:noFill/>
          </p:spPr>
          <p:txBody>
            <a:bodyPr wrap="square" rtlCol="0">
              <a:spAutoFit/>
            </a:bodyPr>
            <a:lstStyle/>
            <a:p>
              <a:pPr algn="ctr"/>
              <a:r>
                <a:rPr lang="en-US" sz="1150" dirty="0" smtClean="0">
                  <a:solidFill>
                    <a:schemeClr val="bg2">
                      <a:lumMod val="50000"/>
                    </a:schemeClr>
                  </a:solidFill>
                </a:rPr>
                <a:t>Launches change </a:t>
              </a:r>
            </a:p>
            <a:p>
              <a:pPr algn="ctr"/>
              <a:r>
                <a:rPr lang="en-US" sz="1150" dirty="0" smtClean="0">
                  <a:solidFill>
                    <a:schemeClr val="bg2">
                      <a:lumMod val="50000"/>
                    </a:schemeClr>
                  </a:solidFill>
                </a:rPr>
                <a:t>and actively sponsors among the financial community</a:t>
              </a:r>
              <a:endParaRPr lang="en-US" sz="1150" dirty="0">
                <a:solidFill>
                  <a:schemeClr val="bg2">
                    <a:lumMod val="50000"/>
                  </a:schemeClr>
                </a:solidFill>
              </a:endParaRPr>
            </a:p>
          </p:txBody>
        </p:sp>
        <p:pic>
          <p:nvPicPr>
            <p:cNvPr id="2053" name="Picture 2052"/>
            <p:cNvPicPr>
              <a:picLocks noChangeAspect="1"/>
            </p:cNvPicPr>
            <p:nvPr/>
          </p:nvPicPr>
          <p:blipFill>
            <a:blip r:embed="rId4"/>
            <a:stretch>
              <a:fillRect/>
            </a:stretch>
          </p:blipFill>
          <p:spPr>
            <a:xfrm>
              <a:off x="2046226" y="2893131"/>
              <a:ext cx="904875" cy="647700"/>
            </a:xfrm>
            <a:prstGeom prst="rect">
              <a:avLst/>
            </a:prstGeom>
          </p:spPr>
        </p:pic>
        <p:pic>
          <p:nvPicPr>
            <p:cNvPr id="2054" name="Picture 2053"/>
            <p:cNvPicPr>
              <a:picLocks noChangeAspect="1"/>
            </p:cNvPicPr>
            <p:nvPr/>
          </p:nvPicPr>
          <p:blipFill>
            <a:blip r:embed="rId5"/>
            <a:stretch>
              <a:fillRect/>
            </a:stretch>
          </p:blipFill>
          <p:spPr>
            <a:xfrm>
              <a:off x="4359441" y="2891787"/>
              <a:ext cx="876300" cy="704850"/>
            </a:xfrm>
            <a:prstGeom prst="rect">
              <a:avLst/>
            </a:prstGeom>
          </p:spPr>
        </p:pic>
        <p:pic>
          <p:nvPicPr>
            <p:cNvPr id="2055" name="Picture 2054"/>
            <p:cNvPicPr>
              <a:picLocks noChangeAspect="1"/>
            </p:cNvPicPr>
            <p:nvPr/>
          </p:nvPicPr>
          <p:blipFill>
            <a:blip r:embed="rId6"/>
            <a:stretch>
              <a:fillRect/>
            </a:stretch>
          </p:blipFill>
          <p:spPr>
            <a:xfrm>
              <a:off x="6599479" y="2919408"/>
              <a:ext cx="1009650" cy="685800"/>
            </a:xfrm>
            <a:prstGeom prst="rect">
              <a:avLst/>
            </a:prstGeom>
          </p:spPr>
        </p:pic>
        <p:pic>
          <p:nvPicPr>
            <p:cNvPr id="50" name="Picture 49"/>
            <p:cNvPicPr>
              <a:picLocks noChangeAspect="1"/>
            </p:cNvPicPr>
            <p:nvPr/>
          </p:nvPicPr>
          <p:blipFill>
            <a:blip r:embed="rId6"/>
            <a:stretch>
              <a:fillRect/>
            </a:stretch>
          </p:blipFill>
          <p:spPr>
            <a:xfrm>
              <a:off x="8972867" y="2935605"/>
              <a:ext cx="1009650" cy="685800"/>
            </a:xfrm>
            <a:prstGeom prst="rect">
              <a:avLst/>
            </a:prstGeom>
          </p:spPr>
        </p:pic>
        <p:sp>
          <p:nvSpPr>
            <p:cNvPr id="51" name="Rectangle 50"/>
            <p:cNvSpPr/>
            <p:nvPr/>
          </p:nvSpPr>
          <p:spPr>
            <a:xfrm>
              <a:off x="4019548" y="2406673"/>
              <a:ext cx="6215132" cy="26510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495A4"/>
                  </a:solidFill>
                </a:rPr>
                <a:t>Change Network</a:t>
              </a:r>
              <a:endParaRPr lang="en-US" sz="1600" dirty="0">
                <a:solidFill>
                  <a:srgbClr val="0495A4"/>
                </a:solidFill>
              </a:endParaRPr>
            </a:p>
          </p:txBody>
        </p:sp>
        <p:sp>
          <p:nvSpPr>
            <p:cNvPr id="52" name="Rectangle 51"/>
            <p:cNvSpPr/>
            <p:nvPr/>
          </p:nvSpPr>
          <p:spPr>
            <a:xfrm>
              <a:off x="1616084" y="2407335"/>
              <a:ext cx="1687833" cy="26510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495A4"/>
                  </a:solidFill>
                </a:rPr>
                <a:t>Executive Team</a:t>
              </a:r>
              <a:endParaRPr lang="en-US" sz="1600" dirty="0">
                <a:solidFill>
                  <a:srgbClr val="0495A4"/>
                </a:solidFill>
              </a:endParaRPr>
            </a:p>
          </p:txBody>
        </p:sp>
        <p:sp>
          <p:nvSpPr>
            <p:cNvPr id="54" name="TextBox 53"/>
            <p:cNvSpPr txBox="1"/>
            <p:nvPr/>
          </p:nvSpPr>
          <p:spPr>
            <a:xfrm>
              <a:off x="1678606" y="5101484"/>
              <a:ext cx="1625005" cy="1015663"/>
            </a:xfrm>
            <a:prstGeom prst="rect">
              <a:avLst/>
            </a:prstGeom>
            <a:noFill/>
          </p:spPr>
          <p:txBody>
            <a:bodyPr wrap="square" rtlCol="0">
              <a:spAutoFit/>
            </a:bodyPr>
            <a:lstStyle/>
            <a:p>
              <a:pPr algn="ctr"/>
              <a:r>
                <a:rPr lang="en-US" sz="1200" dirty="0" smtClean="0">
                  <a:solidFill>
                    <a:schemeClr val="bg2">
                      <a:lumMod val="50000"/>
                    </a:schemeClr>
                  </a:solidFill>
                </a:rPr>
                <a:t>Active and visible participation; communicates key messages from the Core Team</a:t>
              </a:r>
              <a:endParaRPr lang="en-US" sz="1200" dirty="0">
                <a:solidFill>
                  <a:schemeClr val="bg2">
                    <a:lumMod val="50000"/>
                  </a:schemeClr>
                </a:solidFill>
              </a:endParaRPr>
            </a:p>
          </p:txBody>
        </p:sp>
      </p:grpSp>
      <p:sp>
        <p:nvSpPr>
          <p:cNvPr id="4" name="TextBox 3"/>
          <p:cNvSpPr txBox="1"/>
          <p:nvPr/>
        </p:nvSpPr>
        <p:spPr>
          <a:xfrm>
            <a:off x="241413" y="1229990"/>
            <a:ext cx="11709175" cy="1154162"/>
          </a:xfrm>
          <a:prstGeom prst="rect">
            <a:avLst/>
          </a:prstGeom>
          <a:noFill/>
        </p:spPr>
        <p:txBody>
          <a:bodyPr wrap="square" rtlCol="0">
            <a:spAutoFit/>
          </a:bodyPr>
          <a:lstStyle/>
          <a:p>
            <a:pPr algn="ctr"/>
            <a:r>
              <a:rPr lang="en-US" sz="1650" dirty="0">
                <a:solidFill>
                  <a:schemeClr val="tx2">
                    <a:lumMod val="75000"/>
                  </a:schemeClr>
                </a:solidFill>
              </a:rPr>
              <a:t>Our goal is to organize leaders, at all levels of the University, to coordinate </a:t>
            </a:r>
            <a:r>
              <a:rPr lang="en-US" sz="1650" dirty="0" smtClean="0">
                <a:solidFill>
                  <a:schemeClr val="tx2">
                    <a:lumMod val="75000"/>
                  </a:schemeClr>
                </a:solidFill>
              </a:rPr>
              <a:t>communication, </a:t>
            </a:r>
            <a:r>
              <a:rPr lang="en-US" sz="1650" dirty="0">
                <a:solidFill>
                  <a:schemeClr val="tx2">
                    <a:lumMod val="75000"/>
                  </a:schemeClr>
                </a:solidFill>
              </a:rPr>
              <a:t>so end users </a:t>
            </a:r>
            <a:r>
              <a:rPr lang="en-US" sz="1650" b="1" dirty="0" smtClean="0">
                <a:solidFill>
                  <a:srgbClr val="DAA377"/>
                </a:solidFill>
              </a:rPr>
              <a:t>hear </a:t>
            </a:r>
            <a:r>
              <a:rPr lang="en-US" sz="1650" b="1" dirty="0">
                <a:solidFill>
                  <a:srgbClr val="DAA377"/>
                </a:solidFill>
              </a:rPr>
              <a:t>the right messages from </a:t>
            </a:r>
            <a:r>
              <a:rPr lang="en-US" sz="1650" b="1" dirty="0" smtClean="0">
                <a:solidFill>
                  <a:srgbClr val="DAA377"/>
                </a:solidFill>
              </a:rPr>
              <a:t>the </a:t>
            </a:r>
            <a:r>
              <a:rPr lang="en-US" sz="1650" b="1" dirty="0">
                <a:solidFill>
                  <a:srgbClr val="DAA377"/>
                </a:solidFill>
              </a:rPr>
              <a:t>right people</a:t>
            </a:r>
            <a:r>
              <a:rPr lang="en-US" sz="1650" dirty="0">
                <a:solidFill>
                  <a:schemeClr val="tx2">
                    <a:lumMod val="75000"/>
                  </a:schemeClr>
                </a:solidFill>
              </a:rPr>
              <a:t>. </a:t>
            </a:r>
            <a:r>
              <a:rPr lang="en-US" sz="1650" dirty="0" smtClean="0">
                <a:solidFill>
                  <a:schemeClr val="tx2">
                    <a:lumMod val="75000"/>
                  </a:schemeClr>
                </a:solidFill>
              </a:rPr>
              <a:t>Change </a:t>
            </a:r>
            <a:r>
              <a:rPr lang="en-US" sz="1650" dirty="0">
                <a:solidFill>
                  <a:schemeClr val="tx2">
                    <a:lumMod val="75000"/>
                  </a:schemeClr>
                </a:solidFill>
              </a:rPr>
              <a:t>Network </a:t>
            </a:r>
            <a:r>
              <a:rPr lang="en-US" sz="1650" dirty="0" smtClean="0">
                <a:solidFill>
                  <a:schemeClr val="tx2">
                    <a:lumMod val="75000"/>
                  </a:schemeClr>
                </a:solidFill>
              </a:rPr>
              <a:t>members are local sponsors </a:t>
            </a:r>
            <a:r>
              <a:rPr lang="en-US" sz="1650" dirty="0">
                <a:solidFill>
                  <a:schemeClr val="tx2">
                    <a:lumMod val="75000"/>
                  </a:schemeClr>
                </a:solidFill>
              </a:rPr>
              <a:t>and </a:t>
            </a:r>
            <a:r>
              <a:rPr lang="en-US" sz="1650" dirty="0" smtClean="0">
                <a:solidFill>
                  <a:schemeClr val="tx2">
                    <a:lumMod val="75000"/>
                  </a:schemeClr>
                </a:solidFill>
              </a:rPr>
              <a:t>serve as an </a:t>
            </a:r>
            <a:r>
              <a:rPr lang="en-US" sz="1650" dirty="0">
                <a:solidFill>
                  <a:schemeClr val="tx2">
                    <a:lumMod val="75000"/>
                  </a:schemeClr>
                </a:solidFill>
              </a:rPr>
              <a:t>extension of </a:t>
            </a:r>
            <a:r>
              <a:rPr lang="en-US" sz="1650" dirty="0" smtClean="0">
                <a:solidFill>
                  <a:schemeClr val="tx2">
                    <a:lumMod val="75000"/>
                  </a:schemeClr>
                </a:solidFill>
              </a:rPr>
              <a:t>the project Change </a:t>
            </a:r>
            <a:r>
              <a:rPr lang="en-US" sz="1650" dirty="0">
                <a:solidFill>
                  <a:schemeClr val="tx2">
                    <a:lumMod val="75000"/>
                  </a:schemeClr>
                </a:solidFill>
              </a:rPr>
              <a:t>Leads. </a:t>
            </a:r>
            <a:r>
              <a:rPr lang="en-US" sz="1650" dirty="0" smtClean="0">
                <a:solidFill>
                  <a:schemeClr val="tx2">
                    <a:lumMod val="75000"/>
                  </a:schemeClr>
                </a:solidFill>
              </a:rPr>
              <a:t/>
            </a:r>
            <a:br>
              <a:rPr lang="en-US" sz="1650" dirty="0" smtClean="0">
                <a:solidFill>
                  <a:schemeClr val="tx2">
                    <a:lumMod val="75000"/>
                  </a:schemeClr>
                </a:solidFill>
              </a:rPr>
            </a:br>
            <a:r>
              <a:rPr lang="en-US" sz="1650" dirty="0" smtClean="0">
                <a:hlinkClick r:id="rId7"/>
              </a:rPr>
              <a:t>Learn </a:t>
            </a:r>
            <a:r>
              <a:rPr lang="en-US" sz="1650" dirty="0">
                <a:hlinkClick r:id="rId7"/>
              </a:rPr>
              <a:t>more </a:t>
            </a:r>
            <a:r>
              <a:rPr lang="en-US" sz="1650" dirty="0" smtClean="0">
                <a:hlinkClick r:id="rId7"/>
              </a:rPr>
              <a:t>about Change </a:t>
            </a:r>
            <a:r>
              <a:rPr lang="en-US" sz="1650" dirty="0">
                <a:hlinkClick r:id="rId7"/>
              </a:rPr>
              <a:t>Network roles and </a:t>
            </a:r>
            <a:r>
              <a:rPr lang="en-US" sz="1650" dirty="0" smtClean="0">
                <a:hlinkClick r:id="rId7"/>
              </a:rPr>
              <a:t>responsibilities.</a:t>
            </a:r>
            <a:endParaRPr lang="en-US" sz="1650" dirty="0"/>
          </a:p>
          <a:p>
            <a:endParaRPr lang="en-US" dirty="0"/>
          </a:p>
        </p:txBody>
      </p:sp>
    </p:spTree>
    <p:extLst>
      <p:ext uri="{BB962C8B-B14F-4D97-AF65-F5344CB8AC3E}">
        <p14:creationId xmlns:p14="http://schemas.microsoft.com/office/powerpoint/2010/main" val="3677693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897" y="370973"/>
            <a:ext cx="7255586" cy="543426"/>
          </a:xfrm>
        </p:spPr>
        <p:txBody>
          <a:bodyPr>
            <a:noAutofit/>
          </a:bodyPr>
          <a:lstStyle/>
          <a:p>
            <a:r>
              <a:rPr lang="en-US" sz="4000" dirty="0" smtClean="0"/>
              <a:t>Change Network</a:t>
            </a:r>
            <a:endParaRPr lang="en-US" sz="4000" dirty="0"/>
          </a:p>
        </p:txBody>
      </p:sp>
      <p:pic>
        <p:nvPicPr>
          <p:cNvPr id="6" name="Picture 5"/>
          <p:cNvPicPr>
            <a:picLocks noChangeAspect="1"/>
          </p:cNvPicPr>
          <p:nvPr/>
        </p:nvPicPr>
        <p:blipFill rotWithShape="1">
          <a:blip r:embed="rId3"/>
          <a:srcRect l="404" t="5394" r="545"/>
          <a:stretch/>
        </p:blipFill>
        <p:spPr>
          <a:xfrm>
            <a:off x="98258" y="1389659"/>
            <a:ext cx="11995483" cy="2787941"/>
          </a:xfrm>
          <a:prstGeom prst="rect">
            <a:avLst/>
          </a:prstGeom>
        </p:spPr>
      </p:pic>
      <p:sp>
        <p:nvSpPr>
          <p:cNvPr id="3" name="TextBox 2"/>
          <p:cNvSpPr txBox="1"/>
          <p:nvPr/>
        </p:nvSpPr>
        <p:spPr>
          <a:xfrm>
            <a:off x="4676274" y="974938"/>
            <a:ext cx="2711115" cy="292388"/>
          </a:xfrm>
          <a:prstGeom prst="rect">
            <a:avLst/>
          </a:prstGeom>
          <a:noFill/>
        </p:spPr>
        <p:txBody>
          <a:bodyPr wrap="square" rtlCol="0">
            <a:spAutoFit/>
          </a:bodyPr>
          <a:lstStyle/>
          <a:p>
            <a:r>
              <a:rPr lang="en-US" sz="1300" i="1" dirty="0" smtClean="0">
                <a:solidFill>
                  <a:schemeClr val="bg2">
                    <a:lumMod val="50000"/>
                  </a:schemeClr>
                </a:solidFill>
              </a:rPr>
              <a:t>Ex. Academic Affairs Change Network</a:t>
            </a:r>
            <a:endParaRPr lang="en-US" sz="1300" i="1" dirty="0">
              <a:solidFill>
                <a:schemeClr val="bg2">
                  <a:lumMod val="50000"/>
                </a:schemeClr>
              </a:solidFill>
            </a:endParaRPr>
          </a:p>
        </p:txBody>
      </p:sp>
      <p:grpSp>
        <p:nvGrpSpPr>
          <p:cNvPr id="8" name="Group 7"/>
          <p:cNvGrpSpPr/>
          <p:nvPr/>
        </p:nvGrpSpPr>
        <p:grpSpPr>
          <a:xfrm>
            <a:off x="8203090" y="4805831"/>
            <a:ext cx="3158128" cy="1476688"/>
            <a:chOff x="8203090" y="4805831"/>
            <a:chExt cx="3158128" cy="1476688"/>
          </a:xfrm>
        </p:grpSpPr>
        <p:sp>
          <p:nvSpPr>
            <p:cNvPr id="7" name="Oval 6"/>
            <p:cNvSpPr/>
            <p:nvPr/>
          </p:nvSpPr>
          <p:spPr>
            <a:xfrm>
              <a:off x="8203090" y="4805831"/>
              <a:ext cx="3158128" cy="1476688"/>
            </a:xfrm>
            <a:prstGeom prst="ellipse">
              <a:avLst/>
            </a:prstGeom>
            <a:solidFill>
              <a:schemeClr val="accent3">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399267" y="5174843"/>
              <a:ext cx="2765774" cy="738664"/>
            </a:xfrm>
            <a:prstGeom prst="rect">
              <a:avLst/>
            </a:prstGeom>
          </p:spPr>
          <p:txBody>
            <a:bodyPr wrap="square">
              <a:spAutoFit/>
            </a:bodyPr>
            <a:lstStyle/>
            <a:p>
              <a:pPr algn="ctr"/>
              <a:r>
                <a:rPr lang="en-US" sz="1400" dirty="0" smtClean="0">
                  <a:solidFill>
                    <a:schemeClr val="bg2">
                      <a:lumMod val="50000"/>
                    </a:schemeClr>
                  </a:solidFill>
                  <a:latin typeface="Calibri" panose="020F0502020204030204" pitchFamily="34" charset="0"/>
                </a:rPr>
                <a:t>Visit the </a:t>
              </a:r>
              <a:r>
                <a:rPr lang="en-US" sz="1400" dirty="0" smtClean="0">
                  <a:solidFill>
                    <a:schemeClr val="bg2">
                      <a:lumMod val="50000"/>
                    </a:schemeClr>
                  </a:solidFill>
                  <a:latin typeface="Calibri" panose="020F0502020204030204" pitchFamily="34" charset="0"/>
                  <a:hlinkClick r:id="rId4"/>
                </a:rPr>
                <a:t>FIS Change Network </a:t>
              </a:r>
              <a:r>
                <a:rPr lang="en-US" sz="1400" dirty="0" smtClean="0">
                  <a:solidFill>
                    <a:schemeClr val="bg2">
                      <a:lumMod val="50000"/>
                    </a:schemeClr>
                  </a:solidFill>
                  <a:latin typeface="Calibri" panose="020F0502020204030204" pitchFamily="34" charset="0"/>
                </a:rPr>
                <a:t>webpages to view a comprehensive list of representatives.</a:t>
              </a:r>
              <a:endParaRPr lang="en-US" sz="1400" dirty="0"/>
            </a:p>
          </p:txBody>
        </p:sp>
      </p:grpSp>
      <p:pic>
        <p:nvPicPr>
          <p:cNvPr id="10" name="Picture 9"/>
          <p:cNvPicPr>
            <a:picLocks noChangeAspect="1"/>
          </p:cNvPicPr>
          <p:nvPr/>
        </p:nvPicPr>
        <p:blipFill>
          <a:blip r:embed="rId5"/>
          <a:stretch>
            <a:fillRect/>
          </a:stretch>
        </p:blipFill>
        <p:spPr>
          <a:xfrm>
            <a:off x="920330" y="4652860"/>
            <a:ext cx="6762750" cy="1914525"/>
          </a:xfrm>
          <a:prstGeom prst="rect">
            <a:avLst/>
          </a:prstGeom>
        </p:spPr>
      </p:pic>
    </p:spTree>
    <p:extLst>
      <p:ext uri="{BB962C8B-B14F-4D97-AF65-F5344CB8AC3E}">
        <p14:creationId xmlns:p14="http://schemas.microsoft.com/office/powerpoint/2010/main" val="917207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5663220" y="2360102"/>
            <a:ext cx="968992"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678538" y="5183252"/>
            <a:ext cx="907578"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74860" y="3736802"/>
            <a:ext cx="818866"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87012" y="370973"/>
            <a:ext cx="7255586" cy="543426"/>
          </a:xfrm>
        </p:spPr>
        <p:txBody>
          <a:bodyPr>
            <a:noAutofit/>
          </a:bodyPr>
          <a:lstStyle/>
          <a:p>
            <a:r>
              <a:rPr lang="en-US" sz="4000" dirty="0" smtClean="0"/>
              <a:t>Sponsorship Activities</a:t>
            </a:r>
            <a:endParaRPr lang="en-US" sz="4000" dirty="0"/>
          </a:p>
        </p:txBody>
      </p:sp>
      <p:grpSp>
        <p:nvGrpSpPr>
          <p:cNvPr id="22" name="Group 21"/>
          <p:cNvGrpSpPr/>
          <p:nvPr/>
        </p:nvGrpSpPr>
        <p:grpSpPr>
          <a:xfrm>
            <a:off x="1931751" y="1741383"/>
            <a:ext cx="6905771" cy="4629605"/>
            <a:chOff x="2156344" y="1621068"/>
            <a:chExt cx="6905771" cy="4629605"/>
          </a:xfrm>
        </p:grpSpPr>
        <p:sp>
          <p:nvSpPr>
            <p:cNvPr id="25" name="Freeform 24"/>
            <p:cNvSpPr/>
            <p:nvPr/>
          </p:nvSpPr>
          <p:spPr>
            <a:xfrm>
              <a:off x="4468900" y="1621068"/>
              <a:ext cx="2301923" cy="1546746"/>
            </a:xfrm>
            <a:custGeom>
              <a:avLst/>
              <a:gdLst>
                <a:gd name="connsiteX0" fmla="*/ 0 w 2301923"/>
                <a:gd name="connsiteY0" fmla="*/ 1546746 h 1546746"/>
                <a:gd name="connsiteX1" fmla="*/ 1150962 w 2301923"/>
                <a:gd name="connsiteY1" fmla="*/ 0 h 1546746"/>
                <a:gd name="connsiteX2" fmla="*/ 1150962 w 2301923"/>
                <a:gd name="connsiteY2" fmla="*/ 0 h 1546746"/>
                <a:gd name="connsiteX3" fmla="*/ 2301923 w 2301923"/>
                <a:gd name="connsiteY3" fmla="*/ 1546746 h 1546746"/>
                <a:gd name="connsiteX4" fmla="*/ 0 w 2301923"/>
                <a:gd name="connsiteY4" fmla="*/ 1546746 h 1546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1923" h="1546746">
                  <a:moveTo>
                    <a:pt x="0" y="1546746"/>
                  </a:moveTo>
                  <a:lnTo>
                    <a:pt x="1150962" y="0"/>
                  </a:lnTo>
                  <a:lnTo>
                    <a:pt x="1150962" y="0"/>
                  </a:lnTo>
                  <a:lnTo>
                    <a:pt x="2301923" y="1546746"/>
                  </a:lnTo>
                  <a:lnTo>
                    <a:pt x="0" y="1546746"/>
                  </a:lnTo>
                  <a:close/>
                </a:path>
              </a:pathLst>
            </a:custGeom>
          </p:spPr>
          <p:style>
            <a:lnRef idx="2">
              <a:schemeClr val="lt1">
                <a:hueOff val="0"/>
                <a:satOff val="0"/>
                <a:lumOff val="0"/>
                <a:alphaOff val="0"/>
              </a:schemeClr>
            </a:lnRef>
            <a:fillRef idx="1">
              <a:schemeClr val="accent1">
                <a:alpha val="90000"/>
                <a:hueOff val="0"/>
                <a:satOff val="0"/>
                <a:lumOff val="0"/>
                <a:alphaOff val="0"/>
              </a:schemeClr>
            </a:fillRef>
            <a:effectRef idx="0">
              <a:schemeClr val="accent1">
                <a:alpha val="90000"/>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
              </a:r>
              <a:br>
                <a:rPr lang="en-US" sz="2800" kern="1200" dirty="0" smtClean="0"/>
              </a:br>
              <a:r>
                <a:rPr lang="en-US" sz="2800" kern="1200" dirty="0" smtClean="0"/>
                <a:t/>
              </a:r>
              <a:br>
                <a:rPr lang="en-US" sz="2800" kern="1200" dirty="0" smtClean="0"/>
              </a:br>
              <a:r>
                <a:rPr lang="en-US" sz="2700" kern="1200" dirty="0" smtClean="0">
                  <a:solidFill>
                    <a:schemeClr val="bg2"/>
                  </a:solidFill>
                </a:rPr>
                <a:t>Primary</a:t>
              </a:r>
              <a:br>
                <a:rPr lang="en-US" sz="2700" kern="1200" dirty="0" smtClean="0">
                  <a:solidFill>
                    <a:schemeClr val="bg2"/>
                  </a:solidFill>
                </a:rPr>
              </a:br>
              <a:r>
                <a:rPr lang="en-US" sz="2700" kern="1200" dirty="0" smtClean="0">
                  <a:solidFill>
                    <a:schemeClr val="bg2"/>
                  </a:solidFill>
                </a:rPr>
                <a:t> Sponsors</a:t>
              </a:r>
              <a:endParaRPr lang="en-US" sz="2700" kern="1200" dirty="0">
                <a:solidFill>
                  <a:schemeClr val="bg2"/>
                </a:solidFill>
              </a:endParaRPr>
            </a:p>
          </p:txBody>
        </p:sp>
        <p:sp>
          <p:nvSpPr>
            <p:cNvPr id="26" name="Freeform 25"/>
            <p:cNvSpPr/>
            <p:nvPr/>
          </p:nvSpPr>
          <p:spPr>
            <a:xfrm>
              <a:off x="3307305" y="3146548"/>
              <a:ext cx="4603847" cy="1546746"/>
            </a:xfrm>
            <a:custGeom>
              <a:avLst/>
              <a:gdLst>
                <a:gd name="connsiteX0" fmla="*/ 0 w 4603847"/>
                <a:gd name="connsiteY0" fmla="*/ 1546746 h 1546746"/>
                <a:gd name="connsiteX1" fmla="*/ 1150965 w 4603847"/>
                <a:gd name="connsiteY1" fmla="*/ 0 h 1546746"/>
                <a:gd name="connsiteX2" fmla="*/ 3452882 w 4603847"/>
                <a:gd name="connsiteY2" fmla="*/ 0 h 1546746"/>
                <a:gd name="connsiteX3" fmla="*/ 4603847 w 4603847"/>
                <a:gd name="connsiteY3" fmla="*/ 1546746 h 1546746"/>
                <a:gd name="connsiteX4" fmla="*/ 0 w 4603847"/>
                <a:gd name="connsiteY4" fmla="*/ 1546746 h 1546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3847" h="1546746">
                  <a:moveTo>
                    <a:pt x="0" y="1546746"/>
                  </a:moveTo>
                  <a:lnTo>
                    <a:pt x="1150965" y="0"/>
                  </a:lnTo>
                  <a:lnTo>
                    <a:pt x="3452882" y="0"/>
                  </a:lnTo>
                  <a:lnTo>
                    <a:pt x="4603847" y="1546746"/>
                  </a:lnTo>
                  <a:lnTo>
                    <a:pt x="0" y="1546746"/>
                  </a:lnTo>
                  <a:close/>
                </a:path>
              </a:pathLst>
            </a:custGeom>
          </p:spPr>
          <p:style>
            <a:lnRef idx="2">
              <a:schemeClr val="lt1">
                <a:hueOff val="0"/>
                <a:satOff val="0"/>
                <a:lumOff val="0"/>
                <a:alphaOff val="0"/>
              </a:schemeClr>
            </a:lnRef>
            <a:fillRef idx="1">
              <a:schemeClr val="accent1">
                <a:alpha val="90000"/>
                <a:hueOff val="0"/>
                <a:satOff val="0"/>
                <a:lumOff val="0"/>
                <a:alphaOff val="-20000"/>
              </a:schemeClr>
            </a:fillRef>
            <a:effectRef idx="0">
              <a:schemeClr val="accent1">
                <a:alpha val="90000"/>
                <a:hueOff val="0"/>
                <a:satOff val="0"/>
                <a:lumOff val="0"/>
                <a:alphaOff val="-20000"/>
              </a:schemeClr>
            </a:effectRef>
            <a:fontRef idx="minor">
              <a:schemeClr val="lt1"/>
            </a:fontRef>
          </p:style>
          <p:txBody>
            <a:bodyPr spcFirstLastPara="0" vert="horz" wrap="square" lIns="843774" tIns="38100" rIns="843773" bIns="3810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bg2"/>
                  </a:solidFill>
                </a:rPr>
                <a:t>Sponsorship Coalition Lead</a:t>
              </a:r>
              <a:endParaRPr lang="en-US" sz="3000" kern="1200" dirty="0">
                <a:solidFill>
                  <a:schemeClr val="bg2"/>
                </a:solidFill>
              </a:endParaRPr>
            </a:p>
          </p:txBody>
        </p:sp>
        <p:sp>
          <p:nvSpPr>
            <p:cNvPr id="32" name="Freeform 31"/>
            <p:cNvSpPr/>
            <p:nvPr/>
          </p:nvSpPr>
          <p:spPr>
            <a:xfrm>
              <a:off x="2156344" y="4703927"/>
              <a:ext cx="6905771" cy="1546746"/>
            </a:xfrm>
            <a:custGeom>
              <a:avLst/>
              <a:gdLst>
                <a:gd name="connsiteX0" fmla="*/ 0 w 6905771"/>
                <a:gd name="connsiteY0" fmla="*/ 1546746 h 1546746"/>
                <a:gd name="connsiteX1" fmla="*/ 1150965 w 6905771"/>
                <a:gd name="connsiteY1" fmla="*/ 0 h 1546746"/>
                <a:gd name="connsiteX2" fmla="*/ 5754806 w 6905771"/>
                <a:gd name="connsiteY2" fmla="*/ 0 h 1546746"/>
                <a:gd name="connsiteX3" fmla="*/ 6905771 w 6905771"/>
                <a:gd name="connsiteY3" fmla="*/ 1546746 h 1546746"/>
                <a:gd name="connsiteX4" fmla="*/ 0 w 6905771"/>
                <a:gd name="connsiteY4" fmla="*/ 1546746 h 1546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5771" h="1546746">
                  <a:moveTo>
                    <a:pt x="0" y="1546746"/>
                  </a:moveTo>
                  <a:lnTo>
                    <a:pt x="1150965" y="0"/>
                  </a:lnTo>
                  <a:lnTo>
                    <a:pt x="5754806" y="0"/>
                  </a:lnTo>
                  <a:lnTo>
                    <a:pt x="6905771" y="1546746"/>
                  </a:lnTo>
                  <a:lnTo>
                    <a:pt x="0" y="1546746"/>
                  </a:lnTo>
                  <a:close/>
                </a:path>
              </a:pathLst>
            </a:custGeom>
          </p:spPr>
          <p:style>
            <a:lnRef idx="2">
              <a:schemeClr val="lt1">
                <a:hueOff val="0"/>
                <a:satOff val="0"/>
                <a:lumOff val="0"/>
                <a:alphaOff val="0"/>
              </a:schemeClr>
            </a:lnRef>
            <a:fillRef idx="1">
              <a:schemeClr val="accent1">
                <a:alpha val="90000"/>
                <a:hueOff val="0"/>
                <a:satOff val="0"/>
                <a:lumOff val="0"/>
                <a:alphaOff val="-40000"/>
              </a:schemeClr>
            </a:fillRef>
            <a:effectRef idx="0">
              <a:schemeClr val="accent1">
                <a:alpha val="90000"/>
                <a:hueOff val="0"/>
                <a:satOff val="0"/>
                <a:lumOff val="0"/>
                <a:alphaOff val="-40000"/>
              </a:schemeClr>
            </a:effectRef>
            <a:fontRef idx="minor">
              <a:schemeClr val="lt1"/>
            </a:fontRef>
          </p:style>
          <p:txBody>
            <a:bodyPr spcFirstLastPara="0" vert="horz" wrap="square" lIns="1249149" tIns="40640" rIns="1249151" bIns="4064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solidFill>
                </a:rPr>
                <a:t>Sponsorship Coalition &amp; Change Champions</a:t>
              </a:r>
              <a:endParaRPr lang="en-US" sz="3200" kern="1200" dirty="0">
                <a:solidFill>
                  <a:schemeClr val="bg2"/>
                </a:solidFill>
              </a:endParaRPr>
            </a:p>
          </p:txBody>
        </p:sp>
      </p:grpSp>
      <p:sp>
        <p:nvSpPr>
          <p:cNvPr id="18" name="TextBox 17"/>
          <p:cNvSpPr txBox="1"/>
          <p:nvPr/>
        </p:nvSpPr>
        <p:spPr>
          <a:xfrm>
            <a:off x="6810801" y="1893348"/>
            <a:ext cx="3656673" cy="1692771"/>
          </a:xfrm>
          <a:prstGeom prst="rect">
            <a:avLst/>
          </a:prstGeom>
          <a:noFill/>
        </p:spPr>
        <p:txBody>
          <a:bodyPr wrap="square" rtlCol="0">
            <a:spAutoFit/>
          </a:bodyPr>
          <a:lstStyle/>
          <a:p>
            <a:pPr marL="171450" indent="-171450">
              <a:buFont typeface="Arial" panose="020B0604020202020204" pitchFamily="34" charset="0"/>
              <a:buChar char="•"/>
            </a:pPr>
            <a:r>
              <a:rPr lang="en-US" sz="1300" b="1" dirty="0">
                <a:solidFill>
                  <a:srgbClr val="DAA377"/>
                </a:solidFill>
              </a:rPr>
              <a:t>Help address and manage resistance, especially to the Guiding Principles, and step in for critical </a:t>
            </a:r>
            <a:r>
              <a:rPr lang="en-US" sz="1300" b="1" dirty="0" smtClean="0">
                <a:solidFill>
                  <a:srgbClr val="DAA377"/>
                </a:solidFill>
              </a:rPr>
              <a:t>decisions</a:t>
            </a:r>
            <a:endParaRPr lang="en-US" sz="1300" dirty="0" smtClean="0">
              <a:solidFill>
                <a:srgbClr val="5F5F5F"/>
              </a:solidFill>
            </a:endParaRPr>
          </a:p>
          <a:p>
            <a:pPr marL="171450" indent="-171450">
              <a:buFont typeface="Arial" panose="020B0604020202020204" pitchFamily="34" charset="0"/>
              <a:buChar char="•"/>
            </a:pPr>
            <a:r>
              <a:rPr lang="en-US" sz="1300" dirty="0" smtClean="0">
                <a:solidFill>
                  <a:srgbClr val="5F5F5F"/>
                </a:solidFill>
              </a:rPr>
              <a:t>Stay </a:t>
            </a:r>
            <a:r>
              <a:rPr lang="en-US" sz="1300" dirty="0">
                <a:solidFill>
                  <a:srgbClr val="5F5F5F"/>
                </a:solidFill>
              </a:rPr>
              <a:t>current with key milestones achieved and project schedule/scope updates</a:t>
            </a:r>
          </a:p>
          <a:p>
            <a:pPr marL="171450" indent="-171450">
              <a:buFont typeface="Arial" panose="020B0604020202020204" pitchFamily="34" charset="0"/>
              <a:buChar char="•"/>
            </a:pPr>
            <a:r>
              <a:rPr lang="en-US" sz="1300" dirty="0" smtClean="0">
                <a:solidFill>
                  <a:srgbClr val="5F5F5F"/>
                </a:solidFill>
              </a:rPr>
              <a:t>Attend/participate </a:t>
            </a:r>
            <a:r>
              <a:rPr lang="en-US" sz="1300" dirty="0">
                <a:solidFill>
                  <a:srgbClr val="5F5F5F"/>
                </a:solidFill>
              </a:rPr>
              <a:t>in the Town Hall event and Training </a:t>
            </a:r>
            <a:r>
              <a:rPr lang="en-US" sz="1300" dirty="0" smtClean="0">
                <a:solidFill>
                  <a:srgbClr val="5F5F5F"/>
                </a:solidFill>
              </a:rPr>
              <a:t>Expos</a:t>
            </a:r>
            <a:endParaRPr lang="en-US" sz="1300" dirty="0">
              <a:solidFill>
                <a:srgbClr val="5F5F5F"/>
              </a:solidFill>
            </a:endParaRPr>
          </a:p>
          <a:p>
            <a:pPr marL="171450" indent="-171450">
              <a:buFont typeface="Arial" panose="020B0604020202020204" pitchFamily="34" charset="0"/>
              <a:buChar char="•"/>
            </a:pPr>
            <a:r>
              <a:rPr lang="en-US" sz="1300" dirty="0">
                <a:solidFill>
                  <a:srgbClr val="5F5F5F"/>
                </a:solidFill>
              </a:rPr>
              <a:t>Publicly recognize individuals and </a:t>
            </a:r>
            <a:r>
              <a:rPr lang="en-US" sz="1300" dirty="0" smtClean="0">
                <a:solidFill>
                  <a:srgbClr val="5F5F5F"/>
                </a:solidFill>
              </a:rPr>
              <a:t>teams</a:t>
            </a:r>
            <a:endParaRPr lang="en-US" sz="1300" dirty="0">
              <a:solidFill>
                <a:srgbClr val="5F5F5F"/>
              </a:solidFill>
            </a:endParaRPr>
          </a:p>
        </p:txBody>
      </p:sp>
      <p:sp>
        <p:nvSpPr>
          <p:cNvPr id="23" name="TextBox 22"/>
          <p:cNvSpPr txBox="1"/>
          <p:nvPr/>
        </p:nvSpPr>
        <p:spPr>
          <a:xfrm>
            <a:off x="243440" y="3025409"/>
            <a:ext cx="3103609" cy="1692771"/>
          </a:xfrm>
          <a:prstGeom prst="rect">
            <a:avLst/>
          </a:prstGeom>
          <a:noFill/>
        </p:spPr>
        <p:txBody>
          <a:bodyPr wrap="square" rtlCol="0">
            <a:spAutoFit/>
          </a:bodyPr>
          <a:lstStyle/>
          <a:p>
            <a:pPr marL="171450" indent="-171450">
              <a:buFont typeface="Arial" panose="020B0604020202020204" pitchFamily="34" charset="0"/>
              <a:buChar char="•"/>
            </a:pPr>
            <a:r>
              <a:rPr lang="en-US" sz="1300" b="1" dirty="0">
                <a:solidFill>
                  <a:srgbClr val="DAA377"/>
                </a:solidFill>
              </a:rPr>
              <a:t>Maintain </a:t>
            </a:r>
            <a:r>
              <a:rPr lang="en-US" sz="1300" b="1" dirty="0" smtClean="0">
                <a:solidFill>
                  <a:srgbClr val="DAA377"/>
                </a:solidFill>
              </a:rPr>
              <a:t>monthly </a:t>
            </a:r>
            <a:r>
              <a:rPr lang="en-US" sz="1300" b="1" dirty="0">
                <a:solidFill>
                  <a:srgbClr val="DAA377"/>
                </a:solidFill>
              </a:rPr>
              <a:t>contact with Change Lead and Sponsorship Coalition </a:t>
            </a:r>
            <a:r>
              <a:rPr lang="en-US" sz="1300" b="1" dirty="0" smtClean="0">
                <a:solidFill>
                  <a:srgbClr val="DAA377"/>
                </a:solidFill>
              </a:rPr>
              <a:t>Members</a:t>
            </a:r>
            <a:endParaRPr lang="en-US" sz="1300" dirty="0" smtClean="0">
              <a:solidFill>
                <a:srgbClr val="5F5F5F"/>
              </a:solidFill>
            </a:endParaRPr>
          </a:p>
          <a:p>
            <a:pPr marL="171450" indent="-171450">
              <a:buFont typeface="Arial" panose="020B0604020202020204" pitchFamily="34" charset="0"/>
              <a:buChar char="•"/>
            </a:pPr>
            <a:r>
              <a:rPr lang="en-US" sz="1300" dirty="0" smtClean="0">
                <a:solidFill>
                  <a:srgbClr val="5F5F5F"/>
                </a:solidFill>
              </a:rPr>
              <a:t>Communicate </a:t>
            </a:r>
            <a:r>
              <a:rPr lang="en-US" sz="1300" dirty="0">
                <a:solidFill>
                  <a:srgbClr val="5F5F5F"/>
                </a:solidFill>
              </a:rPr>
              <a:t>core team updates through </a:t>
            </a:r>
            <a:r>
              <a:rPr lang="en-US" sz="1300" dirty="0" smtClean="0">
                <a:solidFill>
                  <a:srgbClr val="5F5F5F"/>
                </a:solidFill>
              </a:rPr>
              <a:t>local </a:t>
            </a:r>
            <a:r>
              <a:rPr lang="en-US" sz="1300" dirty="0">
                <a:solidFill>
                  <a:srgbClr val="5F5F5F"/>
                </a:solidFill>
              </a:rPr>
              <a:t>Change </a:t>
            </a:r>
            <a:r>
              <a:rPr lang="en-US" sz="1300" dirty="0" smtClean="0">
                <a:solidFill>
                  <a:srgbClr val="5F5F5F"/>
                </a:solidFill>
              </a:rPr>
              <a:t>Network channels</a:t>
            </a:r>
            <a:endParaRPr lang="en-US" sz="1300" dirty="0">
              <a:solidFill>
                <a:srgbClr val="5F5F5F"/>
              </a:solidFill>
            </a:endParaRPr>
          </a:p>
          <a:p>
            <a:pPr marL="171450" indent="-171450">
              <a:buFont typeface="Arial" panose="020B0604020202020204" pitchFamily="34" charset="0"/>
              <a:buChar char="•"/>
            </a:pPr>
            <a:r>
              <a:rPr lang="en-US" sz="1300" dirty="0">
                <a:solidFill>
                  <a:srgbClr val="5F5F5F"/>
                </a:solidFill>
              </a:rPr>
              <a:t>Stay current on key milestones achieved and project schedule/scope </a:t>
            </a:r>
            <a:r>
              <a:rPr lang="en-US" sz="1300" dirty="0" smtClean="0">
                <a:solidFill>
                  <a:srgbClr val="5F5F5F"/>
                </a:solidFill>
              </a:rPr>
              <a:t>updates</a:t>
            </a:r>
          </a:p>
          <a:p>
            <a:pPr marL="171450" indent="-171450">
              <a:buFont typeface="Arial" panose="020B0604020202020204" pitchFamily="34" charset="0"/>
              <a:buChar char="•"/>
            </a:pPr>
            <a:r>
              <a:rPr lang="en-US" sz="1300" dirty="0" smtClean="0">
                <a:solidFill>
                  <a:srgbClr val="5F5F5F"/>
                </a:solidFill>
              </a:rPr>
              <a:t>Attend People </a:t>
            </a:r>
            <a:r>
              <a:rPr lang="en-US" sz="1300" dirty="0">
                <a:solidFill>
                  <a:srgbClr val="5F5F5F"/>
                </a:solidFill>
              </a:rPr>
              <a:t>M</a:t>
            </a:r>
            <a:r>
              <a:rPr lang="en-US" sz="1300" dirty="0" smtClean="0">
                <a:solidFill>
                  <a:srgbClr val="5F5F5F"/>
                </a:solidFill>
              </a:rPr>
              <a:t>anager workshop</a:t>
            </a:r>
            <a:endParaRPr lang="en-US" sz="1300" dirty="0">
              <a:solidFill>
                <a:srgbClr val="5F5F5F"/>
              </a:solidFill>
            </a:endParaRPr>
          </a:p>
        </p:txBody>
      </p:sp>
      <p:sp>
        <p:nvSpPr>
          <p:cNvPr id="19" name="Rectangle 18"/>
          <p:cNvSpPr/>
          <p:nvPr/>
        </p:nvSpPr>
        <p:spPr>
          <a:xfrm>
            <a:off x="8710396" y="4257565"/>
            <a:ext cx="3308749" cy="1692771"/>
          </a:xfrm>
          <a:prstGeom prst="rect">
            <a:avLst/>
          </a:prstGeom>
        </p:spPr>
        <p:txBody>
          <a:bodyPr wrap="square">
            <a:spAutoFit/>
          </a:bodyPr>
          <a:lstStyle/>
          <a:p>
            <a:pPr marL="171450" indent="-171450">
              <a:buFont typeface="Arial" panose="020B0604020202020204" pitchFamily="34" charset="0"/>
              <a:buChar char="•"/>
            </a:pPr>
            <a:r>
              <a:rPr lang="en-US" sz="1300" b="1" dirty="0">
                <a:solidFill>
                  <a:srgbClr val="DAA377"/>
                </a:solidFill>
              </a:rPr>
              <a:t>Attend </a:t>
            </a:r>
            <a:r>
              <a:rPr lang="en-US" sz="1300" b="1" dirty="0" smtClean="0">
                <a:solidFill>
                  <a:srgbClr val="DAA377"/>
                </a:solidFill>
              </a:rPr>
              <a:t>monthly Change </a:t>
            </a:r>
            <a:r>
              <a:rPr lang="en-US" sz="1300" b="1" dirty="0">
                <a:solidFill>
                  <a:srgbClr val="DAA377"/>
                </a:solidFill>
              </a:rPr>
              <a:t>Network </a:t>
            </a:r>
            <a:r>
              <a:rPr lang="en-US" sz="1300" b="1" dirty="0" smtClean="0">
                <a:solidFill>
                  <a:srgbClr val="DAA377"/>
                </a:solidFill>
              </a:rPr>
              <a:t>meeting</a:t>
            </a:r>
            <a:endParaRPr lang="en-US" sz="1300" dirty="0" smtClean="0">
              <a:solidFill>
                <a:srgbClr val="5F5F5F"/>
              </a:solidFill>
            </a:endParaRPr>
          </a:p>
          <a:p>
            <a:pPr marL="171450" indent="-171450">
              <a:buFont typeface="Arial" panose="020B0604020202020204" pitchFamily="34" charset="0"/>
              <a:buChar char="•"/>
            </a:pPr>
            <a:r>
              <a:rPr lang="en-US" sz="1300" dirty="0" smtClean="0">
                <a:solidFill>
                  <a:srgbClr val="5F5F5F"/>
                </a:solidFill>
              </a:rPr>
              <a:t>Maintain </a:t>
            </a:r>
            <a:r>
              <a:rPr lang="en-US" sz="1300" dirty="0">
                <a:solidFill>
                  <a:srgbClr val="5F5F5F"/>
                </a:solidFill>
              </a:rPr>
              <a:t>regular contact with </a:t>
            </a:r>
            <a:r>
              <a:rPr lang="en-US" sz="1300" dirty="0" smtClean="0">
                <a:solidFill>
                  <a:srgbClr val="5F5F5F"/>
                </a:solidFill>
              </a:rPr>
              <a:t>Sponsorship Coalition Lead </a:t>
            </a:r>
            <a:r>
              <a:rPr lang="en-US" sz="1300" dirty="0">
                <a:solidFill>
                  <a:srgbClr val="5F5F5F"/>
                </a:solidFill>
              </a:rPr>
              <a:t>regarding FIS project</a:t>
            </a:r>
          </a:p>
          <a:p>
            <a:pPr marL="171450" indent="-171450">
              <a:buFont typeface="Arial" panose="020B0604020202020204" pitchFamily="34" charset="0"/>
              <a:buChar char="•"/>
            </a:pPr>
            <a:r>
              <a:rPr lang="en-US" sz="1300" dirty="0" smtClean="0">
                <a:solidFill>
                  <a:srgbClr val="5F5F5F"/>
                </a:solidFill>
              </a:rPr>
              <a:t>Encourage </a:t>
            </a:r>
            <a:r>
              <a:rPr lang="en-US" sz="1300" dirty="0">
                <a:solidFill>
                  <a:srgbClr val="5F5F5F"/>
                </a:solidFill>
              </a:rPr>
              <a:t>staff to read FIS </a:t>
            </a:r>
            <a:r>
              <a:rPr lang="en-US" sz="1300" dirty="0" smtClean="0">
                <a:solidFill>
                  <a:srgbClr val="5F5F5F"/>
                </a:solidFill>
              </a:rPr>
              <a:t>newsletters, attend trainings, </a:t>
            </a:r>
            <a:r>
              <a:rPr lang="en-US" sz="1300" dirty="0">
                <a:solidFill>
                  <a:srgbClr val="5F5F5F"/>
                </a:solidFill>
              </a:rPr>
              <a:t>and </a:t>
            </a:r>
            <a:r>
              <a:rPr lang="en-US" sz="1300" dirty="0" smtClean="0">
                <a:solidFill>
                  <a:srgbClr val="5F5F5F"/>
                </a:solidFill>
              </a:rPr>
              <a:t>visit</a:t>
            </a:r>
            <a:r>
              <a:rPr lang="en-US" sz="1300" dirty="0"/>
              <a:t> </a:t>
            </a:r>
            <a:r>
              <a:rPr lang="en-US" sz="1300" dirty="0" smtClean="0">
                <a:solidFill>
                  <a:srgbClr val="5F5F5F"/>
                </a:solidFill>
              </a:rPr>
              <a:t>FIS web pages</a:t>
            </a:r>
            <a:endParaRPr lang="en-US" sz="1300" dirty="0">
              <a:solidFill>
                <a:srgbClr val="5F5F5F"/>
              </a:solidFill>
            </a:endParaRPr>
          </a:p>
          <a:p>
            <a:pPr marL="171450" indent="-171450">
              <a:buFont typeface="Arial" panose="020B0604020202020204" pitchFamily="34" charset="0"/>
              <a:buChar char="•"/>
            </a:pPr>
            <a:r>
              <a:rPr lang="en-US" sz="1300" dirty="0" smtClean="0">
                <a:solidFill>
                  <a:srgbClr val="5F5F5F"/>
                </a:solidFill>
              </a:rPr>
              <a:t>Embrace </a:t>
            </a:r>
            <a:r>
              <a:rPr lang="en-US" sz="1300" dirty="0">
                <a:solidFill>
                  <a:srgbClr val="5F5F5F"/>
                </a:solidFill>
              </a:rPr>
              <a:t>CLARC + </a:t>
            </a:r>
            <a:r>
              <a:rPr lang="en-US" sz="1300" dirty="0" smtClean="0">
                <a:solidFill>
                  <a:srgbClr val="5F5F5F"/>
                </a:solidFill>
              </a:rPr>
              <a:t>ADKAR </a:t>
            </a:r>
            <a:endParaRPr lang="en-US" sz="1300" dirty="0">
              <a:solidFill>
                <a:srgbClr val="5F5F5F"/>
              </a:solidFill>
            </a:endParaRPr>
          </a:p>
          <a:p>
            <a:pPr marL="171450" indent="-171450">
              <a:buFont typeface="Arial" panose="020B0604020202020204" pitchFamily="34" charset="0"/>
              <a:buChar char="•"/>
            </a:pPr>
            <a:r>
              <a:rPr lang="en-US" sz="1300" dirty="0" smtClean="0">
                <a:solidFill>
                  <a:srgbClr val="5F5F5F"/>
                </a:solidFill>
              </a:rPr>
              <a:t>Coach and manage </a:t>
            </a:r>
            <a:r>
              <a:rPr lang="en-US" sz="1300" dirty="0">
                <a:solidFill>
                  <a:srgbClr val="5F5F5F"/>
                </a:solidFill>
              </a:rPr>
              <a:t>resistance within </a:t>
            </a:r>
            <a:r>
              <a:rPr lang="en-US" sz="1300" dirty="0" smtClean="0">
                <a:solidFill>
                  <a:srgbClr val="5F5F5F"/>
                </a:solidFill>
              </a:rPr>
              <a:t>teams</a:t>
            </a:r>
          </a:p>
          <a:p>
            <a:pPr marL="171450" indent="-171450">
              <a:buFont typeface="Arial" panose="020B0604020202020204" pitchFamily="34" charset="0"/>
              <a:buChar char="•"/>
            </a:pPr>
            <a:r>
              <a:rPr lang="en-US" sz="1300" b="1" dirty="0">
                <a:solidFill>
                  <a:srgbClr val="487C9C"/>
                </a:solidFill>
              </a:rPr>
              <a:t>SMEs for end-user testing and training</a:t>
            </a:r>
          </a:p>
        </p:txBody>
      </p:sp>
      <p:grpSp>
        <p:nvGrpSpPr>
          <p:cNvPr id="6" name="Group 5"/>
          <p:cNvGrpSpPr/>
          <p:nvPr/>
        </p:nvGrpSpPr>
        <p:grpSpPr>
          <a:xfrm>
            <a:off x="9654318" y="259170"/>
            <a:ext cx="2205850" cy="1482213"/>
            <a:chOff x="9654318" y="259170"/>
            <a:chExt cx="2205850" cy="1482213"/>
          </a:xfrm>
        </p:grpSpPr>
        <p:sp>
          <p:nvSpPr>
            <p:cNvPr id="5" name="Oval 4"/>
            <p:cNvSpPr/>
            <p:nvPr/>
          </p:nvSpPr>
          <p:spPr>
            <a:xfrm>
              <a:off x="9764852" y="264695"/>
              <a:ext cx="1984783" cy="1476688"/>
            </a:xfrm>
            <a:prstGeom prst="ellipse">
              <a:avLst/>
            </a:prstGeom>
            <a:solidFill>
              <a:schemeClr val="accent3">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654318" y="259170"/>
              <a:ext cx="2205850" cy="938719"/>
            </a:xfrm>
            <a:prstGeom prst="rect">
              <a:avLst/>
            </a:prstGeom>
            <a:noFill/>
          </p:spPr>
          <p:txBody>
            <a:bodyPr wrap="square" rtlCol="0">
              <a:spAutoFit/>
            </a:bodyPr>
            <a:lstStyle/>
            <a:p>
              <a:pPr algn="ctr"/>
              <a:r>
                <a:rPr lang="en-US" sz="5500" dirty="0" smtClean="0"/>
                <a:t>5%</a:t>
              </a:r>
              <a:endParaRPr lang="en-US" sz="5500" dirty="0"/>
            </a:p>
          </p:txBody>
        </p:sp>
        <p:sp>
          <p:nvSpPr>
            <p:cNvPr id="3" name="TextBox 2"/>
            <p:cNvSpPr txBox="1"/>
            <p:nvPr/>
          </p:nvSpPr>
          <p:spPr>
            <a:xfrm>
              <a:off x="9853045" y="1022514"/>
              <a:ext cx="1808396" cy="446276"/>
            </a:xfrm>
            <a:prstGeom prst="rect">
              <a:avLst/>
            </a:prstGeom>
            <a:noFill/>
          </p:spPr>
          <p:txBody>
            <a:bodyPr wrap="square" rtlCol="0">
              <a:spAutoFit/>
            </a:bodyPr>
            <a:lstStyle/>
            <a:p>
              <a:pPr algn="ctr"/>
              <a:r>
                <a:rPr lang="en-US" sz="1150" dirty="0" smtClean="0">
                  <a:solidFill>
                    <a:schemeClr val="bg2">
                      <a:lumMod val="50000"/>
                    </a:schemeClr>
                  </a:solidFill>
                </a:rPr>
                <a:t>Estimated effort required by Sponsorship Coalition</a:t>
              </a:r>
              <a:endParaRPr lang="en-US" sz="1150" dirty="0">
                <a:solidFill>
                  <a:schemeClr val="bg2">
                    <a:lumMod val="50000"/>
                  </a:schemeClr>
                </a:solidFill>
              </a:endParaRPr>
            </a:p>
          </p:txBody>
        </p:sp>
      </p:grpSp>
    </p:spTree>
    <p:extLst>
      <p:ext uri="{BB962C8B-B14F-4D97-AF65-F5344CB8AC3E}">
        <p14:creationId xmlns:p14="http://schemas.microsoft.com/office/powerpoint/2010/main" val="5080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496" y="300324"/>
            <a:ext cx="11296135" cy="753763"/>
          </a:xfrm>
        </p:spPr>
        <p:txBody>
          <a:bodyPr/>
          <a:lstStyle/>
          <a:p>
            <a:r>
              <a:rPr lang="en-US" dirty="0" smtClean="0"/>
              <a:t>Sponsorship Resources</a:t>
            </a:r>
            <a:endParaRPr lang="en-US" dirty="0"/>
          </a:p>
        </p:txBody>
      </p:sp>
      <p:cxnSp>
        <p:nvCxnSpPr>
          <p:cNvPr id="8" name="Straight Connector 7"/>
          <p:cNvCxnSpPr/>
          <p:nvPr/>
        </p:nvCxnSpPr>
        <p:spPr>
          <a:xfrm>
            <a:off x="5638799" y="1650520"/>
            <a:ext cx="0" cy="5029199"/>
          </a:xfrm>
          <a:prstGeom prst="line">
            <a:avLst/>
          </a:prstGeom>
          <a:ln>
            <a:prstDash val="sysDash"/>
          </a:ln>
        </p:spPr>
        <p:style>
          <a:lnRef idx="1">
            <a:schemeClr val="accent3"/>
          </a:lnRef>
          <a:fillRef idx="0">
            <a:schemeClr val="accent3"/>
          </a:fillRef>
          <a:effectRef idx="0">
            <a:schemeClr val="accent3"/>
          </a:effectRef>
          <a:fontRef idx="minor">
            <a:schemeClr val="tx1"/>
          </a:fontRef>
        </p:style>
      </p:cxnSp>
      <p:sp>
        <p:nvSpPr>
          <p:cNvPr id="35" name="TextBox 34"/>
          <p:cNvSpPr txBox="1"/>
          <p:nvPr/>
        </p:nvSpPr>
        <p:spPr>
          <a:xfrm>
            <a:off x="306378" y="1298117"/>
            <a:ext cx="5026646" cy="677108"/>
          </a:xfrm>
          <a:prstGeom prst="rect">
            <a:avLst/>
          </a:prstGeom>
          <a:noFill/>
        </p:spPr>
        <p:txBody>
          <a:bodyPr wrap="square" rtlCol="0">
            <a:spAutoFit/>
          </a:bodyPr>
          <a:lstStyle/>
          <a:p>
            <a:pPr algn="ctr"/>
            <a:r>
              <a:rPr lang="en-US" sz="1300" dirty="0" smtClean="0">
                <a:solidFill>
                  <a:schemeClr val="bg2">
                    <a:lumMod val="50000"/>
                  </a:schemeClr>
                </a:solidFill>
              </a:rPr>
              <a:t>As part of the Change Network your role is to serve as your unit’s </a:t>
            </a:r>
            <a:r>
              <a:rPr lang="en-US" sz="2500" dirty="0" smtClean="0">
                <a:solidFill>
                  <a:schemeClr val="bg2">
                    <a:lumMod val="50000"/>
                  </a:schemeClr>
                </a:solidFill>
              </a:rPr>
              <a:t>“</a:t>
            </a:r>
            <a:r>
              <a:rPr lang="en-US" sz="2500" dirty="0" smtClean="0"/>
              <a:t>CLARC</a:t>
            </a:r>
            <a:r>
              <a:rPr lang="en-US" sz="1200" b="1" dirty="0" smtClean="0">
                <a:solidFill>
                  <a:schemeClr val="bg2">
                    <a:lumMod val="50000"/>
                  </a:schemeClr>
                </a:solidFill>
              </a:rPr>
              <a:t>.</a:t>
            </a:r>
            <a:r>
              <a:rPr lang="en-US" sz="2500" dirty="0">
                <a:solidFill>
                  <a:schemeClr val="bg2">
                    <a:lumMod val="50000"/>
                  </a:schemeClr>
                </a:solidFill>
              </a:rPr>
              <a:t>”</a:t>
            </a:r>
          </a:p>
        </p:txBody>
      </p:sp>
      <p:grpSp>
        <p:nvGrpSpPr>
          <p:cNvPr id="4" name="Group 3"/>
          <p:cNvGrpSpPr/>
          <p:nvPr/>
        </p:nvGrpSpPr>
        <p:grpSpPr>
          <a:xfrm>
            <a:off x="1829806" y="2730914"/>
            <a:ext cx="2935726" cy="3040157"/>
            <a:chOff x="2675057" y="2672007"/>
            <a:chExt cx="2557897" cy="2741404"/>
          </a:xfrm>
        </p:grpSpPr>
        <p:sp>
          <p:nvSpPr>
            <p:cNvPr id="34" name="TextBox 33"/>
            <p:cNvSpPr txBox="1"/>
            <p:nvPr/>
          </p:nvSpPr>
          <p:spPr>
            <a:xfrm>
              <a:off x="2675057" y="2672007"/>
              <a:ext cx="1784699" cy="553998"/>
            </a:xfrm>
            <a:prstGeom prst="rect">
              <a:avLst/>
            </a:prstGeom>
            <a:noFill/>
          </p:spPr>
          <p:txBody>
            <a:bodyPr wrap="square" rtlCol="0">
              <a:spAutoFit/>
            </a:bodyPr>
            <a:lstStyle/>
            <a:p>
              <a:r>
                <a:rPr lang="en-US" sz="3000" dirty="0" smtClean="0"/>
                <a:t>C</a:t>
              </a:r>
              <a:r>
                <a:rPr lang="en-US" sz="2000" dirty="0" smtClean="0">
                  <a:solidFill>
                    <a:schemeClr val="bg2">
                      <a:lumMod val="50000"/>
                    </a:schemeClr>
                  </a:solidFill>
                </a:rPr>
                <a:t>ommunicator</a:t>
              </a:r>
              <a:endParaRPr lang="en-US" sz="2000" dirty="0"/>
            </a:p>
          </p:txBody>
        </p:sp>
        <p:sp>
          <p:nvSpPr>
            <p:cNvPr id="38" name="TextBox 37"/>
            <p:cNvSpPr txBox="1"/>
            <p:nvPr/>
          </p:nvSpPr>
          <p:spPr>
            <a:xfrm>
              <a:off x="2675057" y="3218859"/>
              <a:ext cx="1784699" cy="553998"/>
            </a:xfrm>
            <a:prstGeom prst="rect">
              <a:avLst/>
            </a:prstGeom>
            <a:noFill/>
          </p:spPr>
          <p:txBody>
            <a:bodyPr wrap="square" rtlCol="0">
              <a:spAutoFit/>
            </a:bodyPr>
            <a:lstStyle/>
            <a:p>
              <a:r>
                <a:rPr lang="en-US" sz="3000" dirty="0"/>
                <a:t>L</a:t>
              </a:r>
              <a:r>
                <a:rPr lang="en-US" sz="2000" dirty="0">
                  <a:solidFill>
                    <a:schemeClr val="bg2">
                      <a:lumMod val="50000"/>
                    </a:schemeClr>
                  </a:solidFill>
                </a:rPr>
                <a:t>iaison</a:t>
              </a:r>
            </a:p>
          </p:txBody>
        </p:sp>
        <p:sp>
          <p:nvSpPr>
            <p:cNvPr id="39" name="TextBox 38"/>
            <p:cNvSpPr txBox="1"/>
            <p:nvPr/>
          </p:nvSpPr>
          <p:spPr>
            <a:xfrm>
              <a:off x="2675057" y="3765711"/>
              <a:ext cx="1784699" cy="553998"/>
            </a:xfrm>
            <a:prstGeom prst="rect">
              <a:avLst/>
            </a:prstGeom>
            <a:noFill/>
          </p:spPr>
          <p:txBody>
            <a:bodyPr wrap="square" rtlCol="0">
              <a:spAutoFit/>
            </a:bodyPr>
            <a:lstStyle/>
            <a:p>
              <a:r>
                <a:rPr lang="en-US" sz="3000" dirty="0" smtClean="0"/>
                <a:t>A</a:t>
              </a:r>
              <a:r>
                <a:rPr lang="en-US" sz="2000" dirty="0" smtClean="0">
                  <a:solidFill>
                    <a:schemeClr val="bg2">
                      <a:lumMod val="50000"/>
                    </a:schemeClr>
                  </a:solidFill>
                </a:rPr>
                <a:t>dvocate</a:t>
              </a:r>
              <a:endParaRPr lang="en-US" sz="2000" dirty="0"/>
            </a:p>
          </p:txBody>
        </p:sp>
        <p:sp>
          <p:nvSpPr>
            <p:cNvPr id="40" name="TextBox 39"/>
            <p:cNvSpPr txBox="1"/>
            <p:nvPr/>
          </p:nvSpPr>
          <p:spPr>
            <a:xfrm>
              <a:off x="2675057" y="4312563"/>
              <a:ext cx="2557897" cy="553998"/>
            </a:xfrm>
            <a:prstGeom prst="rect">
              <a:avLst/>
            </a:prstGeom>
            <a:noFill/>
          </p:spPr>
          <p:txBody>
            <a:bodyPr wrap="square" rtlCol="0">
              <a:spAutoFit/>
            </a:bodyPr>
            <a:lstStyle/>
            <a:p>
              <a:r>
                <a:rPr lang="en-US" sz="3000" dirty="0"/>
                <a:t>R</a:t>
              </a:r>
              <a:r>
                <a:rPr lang="en-US" sz="2000" dirty="0">
                  <a:solidFill>
                    <a:schemeClr val="bg2">
                      <a:lumMod val="50000"/>
                    </a:schemeClr>
                  </a:solidFill>
                </a:rPr>
                <a:t>esistance</a:t>
              </a:r>
              <a:r>
                <a:rPr lang="en-US" sz="3000" dirty="0"/>
                <a:t> </a:t>
              </a:r>
              <a:r>
                <a:rPr lang="en-US" sz="2000" dirty="0">
                  <a:solidFill>
                    <a:schemeClr val="bg2">
                      <a:lumMod val="50000"/>
                    </a:schemeClr>
                  </a:solidFill>
                </a:rPr>
                <a:t>Manager</a:t>
              </a:r>
            </a:p>
          </p:txBody>
        </p:sp>
        <p:sp>
          <p:nvSpPr>
            <p:cNvPr id="41" name="TextBox 40"/>
            <p:cNvSpPr txBox="1"/>
            <p:nvPr/>
          </p:nvSpPr>
          <p:spPr>
            <a:xfrm>
              <a:off x="2675057" y="4859413"/>
              <a:ext cx="1784699" cy="553998"/>
            </a:xfrm>
            <a:prstGeom prst="rect">
              <a:avLst/>
            </a:prstGeom>
            <a:noFill/>
          </p:spPr>
          <p:txBody>
            <a:bodyPr wrap="square" rtlCol="0">
              <a:spAutoFit/>
            </a:bodyPr>
            <a:lstStyle/>
            <a:p>
              <a:r>
                <a:rPr lang="en-US" sz="3000" dirty="0" smtClean="0"/>
                <a:t>C</a:t>
              </a:r>
              <a:r>
                <a:rPr lang="en-US" sz="2000" dirty="0" smtClean="0">
                  <a:solidFill>
                    <a:schemeClr val="bg2">
                      <a:lumMod val="50000"/>
                    </a:schemeClr>
                  </a:solidFill>
                </a:rPr>
                <a:t>oach</a:t>
              </a:r>
              <a:endParaRPr lang="en-US" sz="2000" dirty="0"/>
            </a:p>
          </p:txBody>
        </p:sp>
      </p:grpSp>
      <p:grpSp>
        <p:nvGrpSpPr>
          <p:cNvPr id="6" name="Group 5"/>
          <p:cNvGrpSpPr/>
          <p:nvPr/>
        </p:nvGrpSpPr>
        <p:grpSpPr>
          <a:xfrm>
            <a:off x="5897706" y="1298117"/>
            <a:ext cx="5865925" cy="5097757"/>
            <a:chOff x="5897706" y="1298117"/>
            <a:chExt cx="5865925" cy="5097757"/>
          </a:xfrm>
        </p:grpSpPr>
        <p:grpSp>
          <p:nvGrpSpPr>
            <p:cNvPr id="5" name="Group 4"/>
            <p:cNvGrpSpPr/>
            <p:nvPr/>
          </p:nvGrpSpPr>
          <p:grpSpPr>
            <a:xfrm>
              <a:off x="5897706" y="2138199"/>
              <a:ext cx="5704748" cy="4257675"/>
              <a:chOff x="5897706" y="2138199"/>
              <a:chExt cx="5704748" cy="4257675"/>
            </a:xfrm>
          </p:grpSpPr>
          <p:pic>
            <p:nvPicPr>
              <p:cNvPr id="24" name="Picture 23"/>
              <p:cNvPicPr>
                <a:picLocks noChangeAspect="1"/>
              </p:cNvPicPr>
              <p:nvPr/>
            </p:nvPicPr>
            <p:blipFill>
              <a:blip r:embed="rId3"/>
              <a:stretch>
                <a:fillRect/>
              </a:stretch>
            </p:blipFill>
            <p:spPr>
              <a:xfrm>
                <a:off x="5897706" y="2138199"/>
                <a:ext cx="942975" cy="4257675"/>
              </a:xfrm>
              <a:prstGeom prst="rect">
                <a:avLst/>
              </a:prstGeom>
            </p:spPr>
          </p:pic>
          <p:sp>
            <p:nvSpPr>
              <p:cNvPr id="25" name="Rounded Rectangle 24"/>
              <p:cNvSpPr/>
              <p:nvPr/>
            </p:nvSpPr>
            <p:spPr>
              <a:xfrm>
                <a:off x="7251034" y="3299218"/>
                <a:ext cx="4315326" cy="786064"/>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7251034" y="2182475"/>
                <a:ext cx="4315326" cy="786064"/>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7251034" y="4415961"/>
                <a:ext cx="4315326" cy="786064"/>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7259054" y="5532704"/>
                <a:ext cx="4315326" cy="786064"/>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375359" y="2236223"/>
                <a:ext cx="4227095" cy="723275"/>
              </a:xfrm>
              <a:prstGeom prst="rect">
                <a:avLst/>
              </a:prstGeom>
              <a:noFill/>
            </p:spPr>
            <p:txBody>
              <a:bodyPr wrap="square" rtlCol="0">
                <a:spAutoFit/>
              </a:bodyPr>
              <a:lstStyle/>
              <a:p>
                <a:r>
                  <a:rPr lang="en-US" sz="1200" dirty="0" smtClean="0">
                    <a:solidFill>
                      <a:schemeClr val="bg2">
                        <a:lumMod val="50000"/>
                      </a:schemeClr>
                    </a:solidFill>
                  </a:rPr>
                  <a:t>An email </a:t>
                </a:r>
                <a:r>
                  <a:rPr lang="en-US" sz="1400" b="1" dirty="0" smtClean="0">
                    <a:solidFill>
                      <a:schemeClr val="accent3">
                        <a:lumMod val="50000"/>
                      </a:schemeClr>
                    </a:solidFill>
                  </a:rPr>
                  <a:t>Distribution List </a:t>
                </a:r>
                <a:r>
                  <a:rPr lang="en-US" sz="1200" dirty="0" smtClean="0">
                    <a:solidFill>
                      <a:schemeClr val="bg2">
                        <a:lumMod val="50000"/>
                      </a:schemeClr>
                    </a:solidFill>
                  </a:rPr>
                  <a:t>with all Change Network members in your area to facilitate communication, provide feedback loops, and manage unit readiness: </a:t>
                </a:r>
                <a:r>
                  <a:rPr lang="en-US" sz="1500" dirty="0">
                    <a:hlinkClick r:id="rId4"/>
                  </a:rPr>
                  <a:t>fiscn-cfo-l@ucsd.edu</a:t>
                </a:r>
                <a:endParaRPr lang="en-US" sz="1500" dirty="0">
                  <a:solidFill>
                    <a:schemeClr val="bg2">
                      <a:lumMod val="50000"/>
                    </a:schemeClr>
                  </a:solidFill>
                </a:endParaRPr>
              </a:p>
            </p:txBody>
          </p:sp>
          <p:sp>
            <p:nvSpPr>
              <p:cNvPr id="30" name="TextBox 29"/>
              <p:cNvSpPr txBox="1"/>
              <p:nvPr/>
            </p:nvSpPr>
            <p:spPr>
              <a:xfrm>
                <a:off x="7375359" y="3465265"/>
                <a:ext cx="4227095" cy="492443"/>
              </a:xfrm>
              <a:prstGeom prst="rect">
                <a:avLst/>
              </a:prstGeom>
              <a:noFill/>
            </p:spPr>
            <p:txBody>
              <a:bodyPr wrap="square" rtlCol="0">
                <a:spAutoFit/>
              </a:bodyPr>
              <a:lstStyle/>
              <a:p>
                <a:r>
                  <a:rPr lang="en-US" sz="1400" b="1" dirty="0" smtClean="0">
                    <a:solidFill>
                      <a:schemeClr val="accent3">
                        <a:lumMod val="50000"/>
                      </a:schemeClr>
                    </a:solidFill>
                  </a:rPr>
                  <a:t>Email communications and readiness activities </a:t>
                </a:r>
                <a:r>
                  <a:rPr lang="en-US" sz="1200" dirty="0" smtClean="0">
                    <a:solidFill>
                      <a:schemeClr val="bg2">
                        <a:lumMod val="50000"/>
                      </a:schemeClr>
                    </a:solidFill>
                  </a:rPr>
                  <a:t>to set </a:t>
                </a:r>
                <a:br>
                  <a:rPr lang="en-US" sz="1200" dirty="0" smtClean="0">
                    <a:solidFill>
                      <a:schemeClr val="bg2">
                        <a:lumMod val="50000"/>
                      </a:schemeClr>
                    </a:solidFill>
                  </a:rPr>
                </a:br>
                <a:r>
                  <a:rPr lang="en-US" sz="1200" dirty="0" smtClean="0">
                    <a:solidFill>
                      <a:schemeClr val="bg2">
                        <a:lumMod val="50000"/>
                      </a:schemeClr>
                    </a:solidFill>
                  </a:rPr>
                  <a:t>FIS as your unit’s priority and ensure preparedness </a:t>
                </a:r>
                <a:endParaRPr lang="en-US" sz="1200" dirty="0">
                  <a:solidFill>
                    <a:schemeClr val="bg2">
                      <a:lumMod val="50000"/>
                    </a:schemeClr>
                  </a:solidFill>
                </a:endParaRPr>
              </a:p>
            </p:txBody>
          </p:sp>
          <p:sp>
            <p:nvSpPr>
              <p:cNvPr id="31" name="TextBox 30"/>
              <p:cNvSpPr txBox="1"/>
              <p:nvPr/>
            </p:nvSpPr>
            <p:spPr>
              <a:xfrm>
                <a:off x="7375359" y="4557981"/>
                <a:ext cx="4227095" cy="492443"/>
              </a:xfrm>
              <a:prstGeom prst="rect">
                <a:avLst/>
              </a:prstGeom>
              <a:noFill/>
            </p:spPr>
            <p:txBody>
              <a:bodyPr wrap="square" rtlCol="0">
                <a:spAutoFit/>
              </a:bodyPr>
              <a:lstStyle/>
              <a:p>
                <a:r>
                  <a:rPr lang="en-US" sz="1400" b="1" dirty="0">
                    <a:solidFill>
                      <a:schemeClr val="accent3">
                        <a:lumMod val="50000"/>
                      </a:schemeClr>
                    </a:solidFill>
                  </a:rPr>
                  <a:t>Presentations and talking points </a:t>
                </a:r>
                <a:r>
                  <a:rPr lang="en-US" sz="1200" dirty="0" smtClean="0">
                    <a:solidFill>
                      <a:schemeClr val="bg2">
                        <a:lumMod val="50000"/>
                      </a:schemeClr>
                    </a:solidFill>
                  </a:rPr>
                  <a:t>to spark discussion at your department meetings</a:t>
                </a:r>
                <a:endParaRPr lang="en-US" sz="1200" dirty="0">
                  <a:solidFill>
                    <a:schemeClr val="bg2">
                      <a:lumMod val="50000"/>
                    </a:schemeClr>
                  </a:solidFill>
                </a:endParaRPr>
              </a:p>
            </p:txBody>
          </p:sp>
          <p:sp>
            <p:nvSpPr>
              <p:cNvPr id="32" name="TextBox 31"/>
              <p:cNvSpPr txBox="1"/>
              <p:nvPr/>
            </p:nvSpPr>
            <p:spPr>
              <a:xfrm>
                <a:off x="7375359" y="5582553"/>
                <a:ext cx="4109505" cy="692497"/>
              </a:xfrm>
              <a:prstGeom prst="rect">
                <a:avLst/>
              </a:prstGeom>
              <a:noFill/>
            </p:spPr>
            <p:txBody>
              <a:bodyPr wrap="square" rtlCol="0">
                <a:spAutoFit/>
              </a:bodyPr>
              <a:lstStyle/>
              <a:p>
                <a:r>
                  <a:rPr lang="en-US" sz="1400" b="1" dirty="0">
                    <a:solidFill>
                      <a:schemeClr val="accent3">
                        <a:lumMod val="50000"/>
                      </a:schemeClr>
                    </a:solidFill>
                  </a:rPr>
                  <a:t>Financial Information </a:t>
                </a:r>
                <a:r>
                  <a:rPr lang="en-US" sz="1400" b="1" dirty="0" smtClean="0">
                    <a:solidFill>
                      <a:schemeClr val="accent3">
                        <a:lumMod val="50000"/>
                      </a:schemeClr>
                    </a:solidFill>
                  </a:rPr>
                  <a:t>System webpages </a:t>
                </a:r>
                <a:r>
                  <a:rPr lang="en-US" sz="1200" dirty="0" smtClean="0">
                    <a:solidFill>
                      <a:schemeClr val="bg2">
                        <a:lumMod val="50000"/>
                      </a:schemeClr>
                    </a:solidFill>
                  </a:rPr>
                  <a:t>to keep your unit in sync with updates, communications, and change network resources.</a:t>
                </a:r>
                <a:endParaRPr lang="en-US" sz="1300" b="1" dirty="0"/>
              </a:p>
            </p:txBody>
          </p:sp>
        </p:grpSp>
        <p:sp>
          <p:nvSpPr>
            <p:cNvPr id="45" name="TextBox 44"/>
            <p:cNvSpPr txBox="1"/>
            <p:nvPr/>
          </p:nvSpPr>
          <p:spPr>
            <a:xfrm>
              <a:off x="6512067" y="1298117"/>
              <a:ext cx="5251564" cy="492443"/>
            </a:xfrm>
            <a:prstGeom prst="rect">
              <a:avLst/>
            </a:prstGeom>
            <a:noFill/>
          </p:spPr>
          <p:txBody>
            <a:bodyPr wrap="square" rtlCol="0">
              <a:spAutoFit/>
            </a:bodyPr>
            <a:lstStyle/>
            <a:p>
              <a:pPr algn="ctr"/>
              <a:r>
                <a:rPr lang="en-US" sz="1300" dirty="0" smtClean="0">
                  <a:solidFill>
                    <a:schemeClr val="bg2">
                      <a:lumMod val="50000"/>
                    </a:schemeClr>
                  </a:solidFill>
                </a:rPr>
                <a:t>To support you in your role, the project team will provide you with </a:t>
              </a:r>
              <a:r>
                <a:rPr lang="en-US" sz="1300" b="1" dirty="0" smtClean="0">
                  <a:solidFill>
                    <a:schemeClr val="bg2">
                      <a:lumMod val="50000"/>
                    </a:schemeClr>
                  </a:solidFill>
                </a:rPr>
                <a:t>training, tips and tricks, and the following tools </a:t>
              </a:r>
              <a:r>
                <a:rPr lang="en-US" sz="1300" dirty="0" smtClean="0">
                  <a:solidFill>
                    <a:schemeClr val="bg2">
                      <a:lumMod val="50000"/>
                    </a:schemeClr>
                  </a:solidFill>
                </a:rPr>
                <a:t>throughout the change:</a:t>
              </a:r>
              <a:endParaRPr lang="en-US" sz="1300" dirty="0">
                <a:solidFill>
                  <a:schemeClr val="bg2">
                    <a:lumMod val="50000"/>
                  </a:schemeClr>
                </a:solidFill>
              </a:endParaRPr>
            </a:p>
          </p:txBody>
        </p:sp>
      </p:grpSp>
    </p:spTree>
    <p:extLst>
      <p:ext uri="{BB962C8B-B14F-4D97-AF65-F5344CB8AC3E}">
        <p14:creationId xmlns:p14="http://schemas.microsoft.com/office/powerpoint/2010/main" val="42989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anim calcmode="lin" valueType="num">
                                      <p:cBhvr>
                                        <p:cTn id="15" dur="500" fill="hold"/>
                                        <p:tgtEl>
                                          <p:spTgt spid="6"/>
                                        </p:tgtEl>
                                        <p:attrNameLst>
                                          <p:attrName>ppt_x</p:attrName>
                                        </p:attrNameLst>
                                      </p:cBhvr>
                                      <p:tavLst>
                                        <p:tav tm="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40" y="297536"/>
            <a:ext cx="11296135" cy="753763"/>
          </a:xfrm>
        </p:spPr>
        <p:txBody>
          <a:bodyPr/>
          <a:lstStyle/>
          <a:p>
            <a:r>
              <a:rPr lang="en-US" dirty="0" smtClean="0"/>
              <a:t>Sponsorshi</a:t>
            </a:r>
            <a:r>
              <a:rPr lang="en-US" dirty="0"/>
              <a:t>p</a:t>
            </a:r>
            <a:r>
              <a:rPr lang="en-US" dirty="0" smtClean="0"/>
              <a:t> </a:t>
            </a:r>
            <a:r>
              <a:rPr lang="en-US" dirty="0"/>
              <a:t>Resources</a:t>
            </a:r>
          </a:p>
        </p:txBody>
      </p:sp>
      <p:sp>
        <p:nvSpPr>
          <p:cNvPr id="3" name="Rectangle 2"/>
          <p:cNvSpPr/>
          <p:nvPr/>
        </p:nvSpPr>
        <p:spPr>
          <a:xfrm>
            <a:off x="2560722" y="6008639"/>
            <a:ext cx="7070556" cy="615553"/>
          </a:xfrm>
          <a:prstGeom prst="rect">
            <a:avLst/>
          </a:prstGeom>
        </p:spPr>
        <p:txBody>
          <a:bodyPr wrap="square">
            <a:spAutoFit/>
          </a:bodyPr>
          <a:lstStyle/>
          <a:p>
            <a:r>
              <a:rPr lang="en-US" sz="1400" dirty="0">
                <a:solidFill>
                  <a:schemeClr val="bg2">
                    <a:lumMod val="50000"/>
                  </a:schemeClr>
                </a:solidFill>
                <a:latin typeface="Calibri" panose="020F0502020204030204" pitchFamily="34" charset="0"/>
              </a:rPr>
              <a:t>Visit our redesigned Financial Information Systems web pages for updates, project communications, and change network representatives: </a:t>
            </a:r>
            <a:r>
              <a:rPr lang="en-US" sz="2000" dirty="0">
                <a:solidFill>
                  <a:srgbClr val="04BED4"/>
                </a:solidFill>
                <a:latin typeface="Calibri" panose="020F0502020204030204" pitchFamily="34" charset="0"/>
              </a:rPr>
              <a:t>esr.ucsd.edu/</a:t>
            </a:r>
            <a:r>
              <a:rPr lang="en-US" sz="2000" dirty="0" err="1">
                <a:solidFill>
                  <a:srgbClr val="04BED4"/>
                </a:solidFill>
                <a:latin typeface="Calibri" panose="020F0502020204030204" pitchFamily="34" charset="0"/>
              </a:rPr>
              <a:t>fis</a:t>
            </a:r>
            <a:r>
              <a:rPr lang="en-US" sz="2000" dirty="0">
                <a:solidFill>
                  <a:srgbClr val="04BED4"/>
                </a:solidFill>
                <a:latin typeface="Calibri" panose="020F0502020204030204" pitchFamily="34" charset="0"/>
              </a:rPr>
              <a:t> </a:t>
            </a:r>
            <a:endParaRPr lang="en-US" sz="2000"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rot="21292819">
            <a:off x="2009507" y="1118859"/>
            <a:ext cx="5132701" cy="4376234"/>
          </a:xfrm>
          <a:prstGeom prst="rect">
            <a:avLst/>
          </a:prstGeom>
          <a:ln>
            <a:noFill/>
          </a:ln>
          <a:effectLst>
            <a:outerShdw blurRad="292100" dist="139700" dir="2700000" algn="tl" rotWithShape="0">
              <a:srgbClr val="333333">
                <a:alpha val="65000"/>
              </a:srgbClr>
            </a:outerShdw>
          </a:effectLst>
        </p:spPr>
      </p:pic>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4575857" y="1380217"/>
            <a:ext cx="6089450" cy="385351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34589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flipH="1" flipV="1">
            <a:off x="7807321" y="3628644"/>
            <a:ext cx="3466533" cy="510733"/>
          </a:xfrm>
          <a:prstGeom prst="triangle">
            <a:avLst/>
          </a:prstGeom>
          <a:solidFill>
            <a:srgbClr val="FFC000">
              <a:alpha val="65098"/>
            </a:srgbClr>
          </a:solidFill>
          <a:ln w="76200">
            <a:noFill/>
          </a:ln>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solidFill>
                <a:schemeClr val="tx1"/>
              </a:solidFill>
            </a:endParaRPr>
          </a:p>
        </p:txBody>
      </p:sp>
      <p:pic>
        <p:nvPicPr>
          <p:cNvPr id="7" name="Picture 6"/>
          <p:cNvPicPr>
            <a:picLocks noChangeAspect="1"/>
          </p:cNvPicPr>
          <p:nvPr/>
        </p:nvPicPr>
        <p:blipFill rotWithShape="1">
          <a:blip r:embed="rId3"/>
          <a:srcRect l="199" t="1767" r="323" b="1637"/>
          <a:stretch/>
        </p:blipFill>
        <p:spPr>
          <a:xfrm>
            <a:off x="2611035" y="4164730"/>
            <a:ext cx="9415309" cy="1946259"/>
          </a:xfrm>
          <a:prstGeom prst="rect">
            <a:avLst/>
          </a:prstGeom>
          <a:ln w="12700">
            <a:solidFill>
              <a:schemeClr val="accent4"/>
            </a:solidFill>
          </a:ln>
        </p:spPr>
      </p:pic>
      <p:pic>
        <p:nvPicPr>
          <p:cNvPr id="8" name="Picture 7"/>
          <p:cNvPicPr>
            <a:picLocks noChangeAspect="1"/>
          </p:cNvPicPr>
          <p:nvPr/>
        </p:nvPicPr>
        <p:blipFill rotWithShape="1">
          <a:blip r:embed="rId4"/>
          <a:srcRect l="277" t="1628" r="390" b="1867"/>
          <a:stretch/>
        </p:blipFill>
        <p:spPr>
          <a:xfrm>
            <a:off x="172576" y="195943"/>
            <a:ext cx="11874755" cy="3432702"/>
          </a:xfrm>
          <a:prstGeom prst="rect">
            <a:avLst/>
          </a:prstGeom>
          <a:ln w="19050">
            <a:solidFill>
              <a:schemeClr val="accent4"/>
            </a:solidFill>
          </a:ln>
        </p:spPr>
      </p:pic>
      <p:graphicFrame>
        <p:nvGraphicFramePr>
          <p:cNvPr id="9" name="Table 8"/>
          <p:cNvGraphicFramePr>
            <a:graphicFrameLocks noGrp="1"/>
          </p:cNvGraphicFramePr>
          <p:nvPr>
            <p:extLst/>
          </p:nvPr>
        </p:nvGraphicFramePr>
        <p:xfrm>
          <a:off x="172576" y="4134703"/>
          <a:ext cx="2328195" cy="1999580"/>
        </p:xfrm>
        <a:graphic>
          <a:graphicData uri="http://schemas.openxmlformats.org/drawingml/2006/table">
            <a:tbl>
              <a:tblPr>
                <a:tableStyleId>{37CE84F3-28C3-443E-9E96-99CF82512B78}</a:tableStyleId>
              </a:tblPr>
              <a:tblGrid>
                <a:gridCol w="2328195">
                  <a:extLst>
                    <a:ext uri="{9D8B030D-6E8A-4147-A177-3AD203B41FA5}">
                      <a16:colId xmlns:a16="http://schemas.microsoft.com/office/drawing/2014/main" val="3464748114"/>
                    </a:ext>
                  </a:extLst>
                </a:gridCol>
              </a:tblGrid>
              <a:tr h="199958">
                <a:tc>
                  <a:txBody>
                    <a:bodyPr/>
                    <a:lstStyle/>
                    <a:p>
                      <a:pPr algn="l" fontAlgn="ctr"/>
                      <a:r>
                        <a:rPr lang="en-US" sz="1200" u="none" strike="noStrike" dirty="0">
                          <a:effectLst/>
                        </a:rPr>
                        <a:t>1. Identification and Initiation</a:t>
                      </a:r>
                      <a:endParaRPr lang="en-US" sz="1200" b="0" i="0" u="none" strike="noStrike" dirty="0">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3427432009"/>
                  </a:ext>
                </a:extLst>
              </a:tr>
              <a:tr h="199958">
                <a:tc>
                  <a:txBody>
                    <a:bodyPr/>
                    <a:lstStyle/>
                    <a:p>
                      <a:pPr algn="l" fontAlgn="ctr"/>
                      <a:r>
                        <a:rPr lang="en-US" sz="1200" u="none" strike="noStrike">
                          <a:effectLst/>
                        </a:rPr>
                        <a:t>2. Concept and Business Case</a:t>
                      </a:r>
                      <a:endParaRPr lang="en-US" sz="1200" b="0" i="0" u="none" strike="noStrike">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3547370357"/>
                  </a:ext>
                </a:extLst>
              </a:tr>
              <a:tr h="199958">
                <a:tc>
                  <a:txBody>
                    <a:bodyPr/>
                    <a:lstStyle/>
                    <a:p>
                      <a:pPr algn="l" fontAlgn="ctr"/>
                      <a:r>
                        <a:rPr lang="en-US" sz="1200" u="none" strike="noStrike">
                          <a:effectLst/>
                        </a:rPr>
                        <a:t>3. Requirements and Analysis </a:t>
                      </a:r>
                      <a:endParaRPr lang="en-US" sz="1200" b="0" i="0" u="none" strike="noStrike">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1478127819"/>
                  </a:ext>
                </a:extLst>
              </a:tr>
              <a:tr h="199958">
                <a:tc>
                  <a:txBody>
                    <a:bodyPr/>
                    <a:lstStyle/>
                    <a:p>
                      <a:pPr algn="l" fontAlgn="ctr"/>
                      <a:r>
                        <a:rPr lang="en-US" sz="1200" u="none" strike="noStrike">
                          <a:effectLst/>
                        </a:rPr>
                        <a:t>4. Preliminary Design</a:t>
                      </a:r>
                      <a:endParaRPr lang="en-US" sz="1200" b="0" i="0" u="none" strike="noStrike">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2905959144"/>
                  </a:ext>
                </a:extLst>
              </a:tr>
              <a:tr h="199958">
                <a:tc>
                  <a:txBody>
                    <a:bodyPr/>
                    <a:lstStyle/>
                    <a:p>
                      <a:pPr algn="l" fontAlgn="ctr"/>
                      <a:r>
                        <a:rPr lang="en-US" sz="1200" u="none" strike="noStrike" dirty="0">
                          <a:effectLst/>
                        </a:rPr>
                        <a:t>5. Detailed Design</a:t>
                      </a:r>
                      <a:endParaRPr lang="en-US" sz="1200" b="0" i="0" u="none" strike="noStrike" dirty="0">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1617996083"/>
                  </a:ext>
                </a:extLst>
              </a:tr>
              <a:tr h="199958">
                <a:tc>
                  <a:txBody>
                    <a:bodyPr/>
                    <a:lstStyle/>
                    <a:p>
                      <a:pPr algn="l" fontAlgn="ctr"/>
                      <a:r>
                        <a:rPr lang="en-US" sz="1200" u="none" strike="noStrike">
                          <a:effectLst/>
                        </a:rPr>
                        <a:t>6. Implementation and Configuration</a:t>
                      </a:r>
                      <a:endParaRPr lang="en-US" sz="1200" b="0" i="0" u="none" strike="noStrike">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1791753234"/>
                  </a:ext>
                </a:extLst>
              </a:tr>
              <a:tr h="199958">
                <a:tc>
                  <a:txBody>
                    <a:bodyPr/>
                    <a:lstStyle/>
                    <a:p>
                      <a:pPr algn="l" fontAlgn="ctr"/>
                      <a:r>
                        <a:rPr lang="en-US" sz="1200" u="none" strike="noStrike" dirty="0">
                          <a:effectLst/>
                        </a:rPr>
                        <a:t>7. Validation and Test</a:t>
                      </a:r>
                      <a:endParaRPr lang="en-US" sz="1200" b="0" i="0" u="none" strike="noStrike" dirty="0">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3718604876"/>
                  </a:ext>
                </a:extLst>
              </a:tr>
              <a:tr h="199958">
                <a:tc>
                  <a:txBody>
                    <a:bodyPr/>
                    <a:lstStyle/>
                    <a:p>
                      <a:pPr algn="l" fontAlgn="ctr"/>
                      <a:r>
                        <a:rPr lang="en-US" sz="1200" u="none" strike="noStrike" dirty="0">
                          <a:effectLst/>
                        </a:rPr>
                        <a:t>8. Transition</a:t>
                      </a:r>
                      <a:endParaRPr lang="en-US" sz="1200" b="0" i="0" u="none" strike="noStrike" dirty="0">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1377255638"/>
                  </a:ext>
                </a:extLst>
              </a:tr>
              <a:tr h="199958">
                <a:tc>
                  <a:txBody>
                    <a:bodyPr/>
                    <a:lstStyle/>
                    <a:p>
                      <a:pPr algn="l" fontAlgn="ctr"/>
                      <a:r>
                        <a:rPr lang="en-US" sz="1200" u="none" strike="noStrike">
                          <a:effectLst/>
                        </a:rPr>
                        <a:t>9. Operations and Maintenance </a:t>
                      </a:r>
                      <a:endParaRPr lang="en-US" sz="1200" b="0" i="0" u="none" strike="noStrike">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1977154848"/>
                  </a:ext>
                </a:extLst>
              </a:tr>
              <a:tr h="199958">
                <a:tc>
                  <a:txBody>
                    <a:bodyPr/>
                    <a:lstStyle/>
                    <a:p>
                      <a:pPr algn="l" fontAlgn="ctr"/>
                      <a:r>
                        <a:rPr lang="en-US" sz="1200" u="none" strike="noStrike" dirty="0">
                          <a:effectLst/>
                        </a:rPr>
                        <a:t>10. Decommission</a:t>
                      </a:r>
                      <a:endParaRPr lang="en-US" sz="1200" b="0" i="0" u="none" strike="noStrike" dirty="0">
                        <a:solidFill>
                          <a:srgbClr val="333333"/>
                        </a:solidFill>
                        <a:effectLst/>
                        <a:latin typeface="Calibri" panose="020F0502020204030204" pitchFamily="34" charset="0"/>
                      </a:endParaRPr>
                    </a:p>
                  </a:txBody>
                  <a:tcPr marL="5443" marR="5443" marT="5443" marB="0" anchor="ctr">
                    <a:solidFill>
                      <a:schemeClr val="accent2">
                        <a:lumMod val="75000"/>
                      </a:schemeClr>
                    </a:solidFill>
                  </a:tcPr>
                </a:tc>
                <a:extLst>
                  <a:ext uri="{0D108BD9-81ED-4DB2-BD59-A6C34878D82A}">
                    <a16:rowId xmlns:a16="http://schemas.microsoft.com/office/drawing/2014/main" val="2675462902"/>
                  </a:ext>
                </a:extLst>
              </a:tr>
            </a:tbl>
          </a:graphicData>
        </a:graphic>
      </p:graphicFrame>
      <p:sp>
        <p:nvSpPr>
          <p:cNvPr id="13" name="5-Point Star 12"/>
          <p:cNvSpPr/>
          <p:nvPr/>
        </p:nvSpPr>
        <p:spPr>
          <a:xfrm>
            <a:off x="7452480" y="3971489"/>
            <a:ext cx="491320" cy="461594"/>
          </a:xfrm>
          <a:prstGeom prst="star5">
            <a:avLst/>
          </a:pr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088735" y="3723126"/>
            <a:ext cx="1890217" cy="400110"/>
          </a:xfrm>
          <a:prstGeom prst="rect">
            <a:avLst/>
          </a:prstGeom>
          <a:noFill/>
        </p:spPr>
        <p:txBody>
          <a:bodyPr wrap="square" rtlCol="0">
            <a:spAutoFit/>
          </a:bodyPr>
          <a:lstStyle/>
          <a:p>
            <a:r>
              <a:rPr lang="en-US" sz="2000" b="1" dirty="0" smtClean="0">
                <a:solidFill>
                  <a:schemeClr val="tx2"/>
                </a:solidFill>
                <a:latin typeface="Roboto" pitchFamily="2" charset="0"/>
                <a:ea typeface="Roboto" pitchFamily="2" charset="0"/>
              </a:rPr>
              <a:t>We Are Here</a:t>
            </a:r>
            <a:endParaRPr lang="en-US" sz="2000" b="1" dirty="0">
              <a:solidFill>
                <a:schemeClr val="tx2"/>
              </a:solidFill>
              <a:latin typeface="Roboto" pitchFamily="2" charset="0"/>
              <a:ea typeface="Roboto" pitchFamily="2" charset="0"/>
            </a:endParaRPr>
          </a:p>
        </p:txBody>
      </p:sp>
      <p:sp>
        <p:nvSpPr>
          <p:cNvPr id="11" name="TextBox 10"/>
          <p:cNvSpPr txBox="1"/>
          <p:nvPr/>
        </p:nvSpPr>
        <p:spPr>
          <a:xfrm>
            <a:off x="159514" y="3771434"/>
            <a:ext cx="2328194" cy="400110"/>
          </a:xfrm>
          <a:prstGeom prst="rect">
            <a:avLst/>
          </a:prstGeom>
          <a:noFill/>
        </p:spPr>
        <p:txBody>
          <a:bodyPr wrap="square" rtlCol="0">
            <a:spAutoFit/>
          </a:bodyPr>
          <a:lstStyle/>
          <a:p>
            <a:pPr algn="ctr"/>
            <a:r>
              <a:rPr lang="en-US" sz="2000" dirty="0" smtClean="0">
                <a:solidFill>
                  <a:schemeClr val="tx2"/>
                </a:solidFill>
                <a:latin typeface="Roboto" pitchFamily="2" charset="0"/>
                <a:ea typeface="Roboto" pitchFamily="2" charset="0"/>
              </a:rPr>
              <a:t>Phases</a:t>
            </a:r>
            <a:endParaRPr lang="en-US" sz="2000" dirty="0">
              <a:solidFill>
                <a:schemeClr val="tx2"/>
              </a:solidFill>
              <a:latin typeface="Roboto" pitchFamily="2" charset="0"/>
              <a:ea typeface="Roboto" pitchFamily="2" charset="0"/>
            </a:endParaRPr>
          </a:p>
        </p:txBody>
      </p:sp>
    </p:spTree>
    <p:extLst>
      <p:ext uri="{BB962C8B-B14F-4D97-AF65-F5344CB8AC3E}">
        <p14:creationId xmlns:p14="http://schemas.microsoft.com/office/powerpoint/2010/main" val="175281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L TEMPLATE" id="{78CD295F-64B9-D447-AFE3-9DCE59637CD6}" vid="{551AD14F-9F29-A146-B811-EE934B7C4A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ESR Presentation-Master Template (4)</Template>
  <TotalTime>6442</TotalTime>
  <Words>1167</Words>
  <Application>Microsoft Office PowerPoint</Application>
  <PresentationFormat>Widescreen</PresentationFormat>
  <Paragraphs>166</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vt:lpstr>
      <vt:lpstr>Calibri Light</vt:lpstr>
      <vt:lpstr>Roboto</vt:lpstr>
      <vt:lpstr>Verdana</vt:lpstr>
      <vt:lpstr>Custom Design</vt:lpstr>
      <vt:lpstr>Financial Information System</vt:lpstr>
      <vt:lpstr>PowerPoint Presentation</vt:lpstr>
      <vt:lpstr>Project Structure</vt:lpstr>
      <vt:lpstr>Change Structure</vt:lpstr>
      <vt:lpstr>Change Network</vt:lpstr>
      <vt:lpstr>Sponsorship Activities</vt:lpstr>
      <vt:lpstr>Sponsorship Resources</vt:lpstr>
      <vt:lpstr>Sponsorship Resources</vt:lpstr>
      <vt:lpstr>PowerPoint Presentation</vt:lpstr>
      <vt:lpstr>Next Steps- Learning Events</vt:lpstr>
      <vt:lpstr>Next Steps- Action Items</vt:lpstr>
      <vt:lpstr>New Common Chart of Accounts Structure</vt:lpstr>
      <vt:lpstr>Current IFIS Chart of Accounts Clean Up </vt:lpstr>
      <vt:lpstr>New Chart of Accounts Development   General Accounting (GA) staff are working with UCOP to finalize the new chart element hierarchies, including classification and numbering.  Numbering will all change to be consistent with the UC Common Chart of Accounts.</vt:lpstr>
      <vt:lpstr>New Chart of Accounts and Transition to Oracle- Things to Think About…</vt:lpstr>
    </vt:vector>
  </TitlesOfParts>
  <Manager/>
  <Company>UCSD-ACT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Information System</dc:title>
  <dc:subject/>
  <dc:creator>Blankenship, Laura</dc:creator>
  <cp:keywords/>
  <dc:description/>
  <cp:lastModifiedBy>Blankenship, Laura</cp:lastModifiedBy>
  <cp:revision>136</cp:revision>
  <dcterms:created xsi:type="dcterms:W3CDTF">2018-10-19T20:57:02Z</dcterms:created>
  <dcterms:modified xsi:type="dcterms:W3CDTF">2019-02-01T22:36:44Z</dcterms:modified>
  <cp:category/>
</cp:coreProperties>
</file>